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2" r:id="rId1"/>
  </p:sldMasterIdLst>
  <p:notesMasterIdLst>
    <p:notesMasterId r:id="rId40"/>
  </p:notesMasterIdLst>
  <p:sldIdLst>
    <p:sldId id="256" r:id="rId2"/>
    <p:sldId id="257" r:id="rId3"/>
    <p:sldId id="258" r:id="rId4"/>
    <p:sldId id="259" r:id="rId5"/>
    <p:sldId id="265" r:id="rId6"/>
    <p:sldId id="300" r:id="rId7"/>
    <p:sldId id="301" r:id="rId8"/>
    <p:sldId id="299" r:id="rId9"/>
    <p:sldId id="263" r:id="rId10"/>
    <p:sldId id="267" r:id="rId11"/>
    <p:sldId id="271" r:id="rId12"/>
    <p:sldId id="311" r:id="rId13"/>
    <p:sldId id="312" r:id="rId14"/>
    <p:sldId id="313" r:id="rId15"/>
    <p:sldId id="314" r:id="rId16"/>
    <p:sldId id="315" r:id="rId17"/>
    <p:sldId id="304" r:id="rId18"/>
    <p:sldId id="303" r:id="rId19"/>
    <p:sldId id="305" r:id="rId20"/>
    <p:sldId id="306" r:id="rId21"/>
    <p:sldId id="309" r:id="rId22"/>
    <p:sldId id="308" r:id="rId23"/>
    <p:sldId id="307" r:id="rId24"/>
    <p:sldId id="318" r:id="rId25"/>
    <p:sldId id="319" r:id="rId26"/>
    <p:sldId id="320" r:id="rId27"/>
    <p:sldId id="321" r:id="rId28"/>
    <p:sldId id="322" r:id="rId29"/>
    <p:sldId id="323" r:id="rId30"/>
    <p:sldId id="316" r:id="rId31"/>
    <p:sldId id="329" r:id="rId32"/>
    <p:sldId id="324" r:id="rId33"/>
    <p:sldId id="261" r:id="rId34"/>
    <p:sldId id="326" r:id="rId35"/>
    <p:sldId id="325" r:id="rId36"/>
    <p:sldId id="327" r:id="rId37"/>
    <p:sldId id="294"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5256" autoAdjust="0"/>
  </p:normalViewPr>
  <p:slideViewPr>
    <p:cSldViewPr snapToGrid="0">
      <p:cViewPr varScale="1">
        <p:scale>
          <a:sx n="82" d="100"/>
          <a:sy n="82" d="100"/>
        </p:scale>
        <p:origin x="69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2EE3F-69CF-4600-A195-8C01DFCD64F1}" type="datetimeFigureOut">
              <a:rPr lang="en-IN" smtClean="0"/>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88F59-B73B-4D56-B993-12597DEEB2B7}" type="slidenum">
              <a:rPr lang="en-IN" smtClean="0"/>
              <a:t>‹#›</a:t>
            </a:fld>
            <a:endParaRPr lang="en-IN"/>
          </a:p>
        </p:txBody>
      </p:sp>
    </p:spTree>
    <p:extLst>
      <p:ext uri="{BB962C8B-B14F-4D97-AF65-F5344CB8AC3E}">
        <p14:creationId xmlns:p14="http://schemas.microsoft.com/office/powerpoint/2010/main" val="2633048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43EFF5BF-44EF-445C-849F-086F2CC2B9F0}" type="slidenum">
              <a:rPr lang="en-IN" smtClean="0"/>
              <a:t>25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68343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3787202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271943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68310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232036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5A5077-A062-4647-91E7-ED73149ED812}"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351052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5A5077-A062-4647-91E7-ED73149ED812}"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3799816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128444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388408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503701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220079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5A5077-A062-4647-91E7-ED73149ED812}"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69028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1340770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5A5077-A062-4647-91E7-ED73149ED812}"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47202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5A5077-A062-4647-91E7-ED73149ED812}"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3436962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A5077-A062-4647-91E7-ED73149ED812}"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84448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4258185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5A5077-A062-4647-91E7-ED73149ED812}"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F51CE6-40DC-4D41-A2EF-C9977BEDD97B}" type="slidenum">
              <a:rPr lang="en-IN" smtClean="0"/>
              <a:t>‹#›</a:t>
            </a:fld>
            <a:endParaRPr lang="en-IN"/>
          </a:p>
        </p:txBody>
      </p:sp>
    </p:spTree>
    <p:extLst>
      <p:ext uri="{BB962C8B-B14F-4D97-AF65-F5344CB8AC3E}">
        <p14:creationId xmlns:p14="http://schemas.microsoft.com/office/powerpoint/2010/main" val="520760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D5A5077-A062-4647-91E7-ED73149ED812}" type="datetimeFigureOut">
              <a:rPr lang="en-IN" smtClean="0"/>
              <a:t>27-03-2024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FF51CE6-40DC-4D41-A2EF-C9977BEDD97B}" type="slidenum">
              <a:rPr lang="en-IN" smtClean="0"/>
              <a:t>‹#›</a:t>
            </a:fld>
            <a:endParaRPr lang="en-IN"/>
          </a:p>
        </p:txBody>
      </p:sp>
    </p:spTree>
    <p:extLst>
      <p:ext uri="{BB962C8B-B14F-4D97-AF65-F5344CB8AC3E}">
        <p14:creationId xmlns:p14="http://schemas.microsoft.com/office/powerpoint/2010/main" val="3619750493"/>
      </p:ext>
    </p:extLst>
  </p:cSld>
  <p:clrMap bg1="dk1" tx1="lt1" bg2="dk2" tx2="lt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 id="2147484405" r:id="rId13"/>
    <p:sldLayoutId id="2147484406" r:id="rId14"/>
    <p:sldLayoutId id="2147484407" r:id="rId15"/>
    <p:sldLayoutId id="2147484408" r:id="rId16"/>
    <p:sldLayoutId id="2147484409" r:id="rId17"/>
    <p:sldLayoutId id="2147484410"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6BD1AD-E872-F7B8-6680-C2B1D757B8EB}"/>
              </a:ext>
            </a:extLst>
          </p:cNvPr>
          <p:cNvSpPr>
            <a:spLocks noGrp="1"/>
          </p:cNvSpPr>
          <p:nvPr>
            <p:ph type="title"/>
          </p:nvPr>
        </p:nvSpPr>
        <p:spPr>
          <a:xfrm>
            <a:off x="603381" y="297479"/>
            <a:ext cx="10448732" cy="609730"/>
          </a:xfrm>
        </p:spPr>
        <p:txBody>
          <a:bodyPr>
            <a:noAutofit/>
          </a:bodyPr>
          <a:lstStyle/>
          <a:p>
            <a:pPr algn="ctr"/>
            <a:r>
              <a:rPr lang="en-IN" sz="3600" b="1" dirty="0">
                <a:solidFill>
                  <a:srgbClr val="002060"/>
                </a:solidFill>
                <a:highlight>
                  <a:srgbClr val="C0C0C0"/>
                </a:highlight>
                <a:latin typeface="Times New Roman" panose="02020603050405020304" pitchFamily="18" charset="0"/>
                <a:cs typeface="Times New Roman" panose="02020603050405020304" pitchFamily="18" charset="0"/>
              </a:rPr>
              <a:t>REAL LIFE LAB (RLL) PROJECT</a:t>
            </a:r>
          </a:p>
        </p:txBody>
      </p:sp>
      <p:sp>
        <p:nvSpPr>
          <p:cNvPr id="5" name="Content Placeholder 4">
            <a:extLst>
              <a:ext uri="{FF2B5EF4-FFF2-40B4-BE49-F238E27FC236}">
                <a16:creationId xmlns:a16="http://schemas.microsoft.com/office/drawing/2014/main" id="{8E4E093E-D46D-C97E-3090-C38E1099DE6A}"/>
              </a:ext>
            </a:extLst>
          </p:cNvPr>
          <p:cNvSpPr>
            <a:spLocks noGrp="1"/>
          </p:cNvSpPr>
          <p:nvPr>
            <p:ph idx="1"/>
          </p:nvPr>
        </p:nvSpPr>
        <p:spPr>
          <a:xfrm>
            <a:off x="5894773" y="2746950"/>
            <a:ext cx="5693846" cy="3523220"/>
          </a:xfrm>
        </p:spPr>
        <p:txBody>
          <a:bodyPr>
            <a:noAutofit/>
          </a:bodyPr>
          <a:lstStyle/>
          <a:p>
            <a:pPr marL="0" lvl="0" indent="0" defTabSz="914439">
              <a:spcBef>
                <a:spcPts val="1001"/>
              </a:spcBef>
              <a:buNone/>
              <a:defRPr/>
            </a:pPr>
            <a:r>
              <a:rPr kumimoji="0" lang="en-US" sz="16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Presented By :</a:t>
            </a:r>
            <a:r>
              <a:rPr lang="en-US" sz="1600" b="1" dirty="0">
                <a:latin typeface="Times New Roman" panose="02020603050405020304" pitchFamily="18" charset="0"/>
                <a:cs typeface="Times New Roman" panose="02020603050405020304" pitchFamily="18" charset="0"/>
              </a:rPr>
              <a:t> </a:t>
            </a:r>
          </a:p>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	1. K Anish	                                    (2587770)</a:t>
            </a:r>
          </a:p>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	2. Shri </a:t>
            </a:r>
            <a:r>
              <a:rPr lang="en-US" sz="1600" b="1" dirty="0" err="1">
                <a:latin typeface="Times New Roman" panose="02020603050405020304" pitchFamily="18" charset="0"/>
                <a:cs typeface="Times New Roman" panose="02020603050405020304" pitchFamily="18" charset="0"/>
              </a:rPr>
              <a:t>Raghoottam</a:t>
            </a:r>
            <a:r>
              <a:rPr lang="en-US" sz="1600" b="1" dirty="0">
                <a:latin typeface="Times New Roman" panose="02020603050405020304" pitchFamily="18" charset="0"/>
                <a:cs typeface="Times New Roman" panose="02020603050405020304" pitchFamily="18" charset="0"/>
              </a:rPr>
              <a:t> Korti	(2586812)</a:t>
            </a:r>
          </a:p>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	3. Shubhangi Vijay More	(2587340)</a:t>
            </a:r>
          </a:p>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	4. </a:t>
            </a:r>
            <a:r>
              <a:rPr lang="en-US" sz="1600" b="1" dirty="0" err="1">
                <a:latin typeface="Times New Roman" panose="02020603050405020304" pitchFamily="18" charset="0"/>
                <a:cs typeface="Times New Roman" panose="02020603050405020304" pitchFamily="18" charset="0"/>
              </a:rPr>
              <a:t>Sonashree</a:t>
            </a:r>
            <a:r>
              <a:rPr lang="en-US" sz="1600" b="1" dirty="0">
                <a:latin typeface="Times New Roman" panose="02020603050405020304" pitchFamily="18" charset="0"/>
                <a:cs typeface="Times New Roman" panose="02020603050405020304" pitchFamily="18" charset="0"/>
              </a:rPr>
              <a:t>		(2587461)</a:t>
            </a:r>
          </a:p>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	5. </a:t>
            </a:r>
            <a:r>
              <a:rPr lang="en-US" sz="1600" b="1" dirty="0" err="1">
                <a:latin typeface="Times New Roman" panose="02020603050405020304" pitchFamily="18" charset="0"/>
                <a:cs typeface="Times New Roman" panose="02020603050405020304" pitchFamily="18" charset="0"/>
              </a:rPr>
              <a:t>Srushti</a:t>
            </a:r>
            <a:r>
              <a:rPr lang="en-US" sz="1600" b="1" dirty="0">
                <a:latin typeface="Times New Roman" panose="02020603050405020304" pitchFamily="18" charset="0"/>
                <a:cs typeface="Times New Roman" panose="02020603050405020304" pitchFamily="18" charset="0"/>
              </a:rPr>
              <a:t> Awaji		(2587249)</a:t>
            </a:r>
          </a:p>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	6. </a:t>
            </a:r>
            <a:r>
              <a:rPr lang="en-US" sz="1600" b="1" dirty="0" err="1">
                <a:latin typeface="Times New Roman" panose="02020603050405020304" pitchFamily="18" charset="0"/>
                <a:cs typeface="Times New Roman" panose="02020603050405020304" pitchFamily="18" charset="0"/>
              </a:rPr>
              <a:t>Surasani</a:t>
            </a:r>
            <a:r>
              <a:rPr lang="en-US" sz="1600" b="1" dirty="0">
                <a:latin typeface="Times New Roman" panose="02020603050405020304" pitchFamily="18" charset="0"/>
                <a:cs typeface="Times New Roman" panose="02020603050405020304" pitchFamily="18" charset="0"/>
              </a:rPr>
              <a:t> Ram Reddy	(2587011)</a:t>
            </a:r>
          </a:p>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	7. Vaishnavi 		(2587616)</a:t>
            </a:r>
          </a:p>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	8. Vignesh B                	(2587366)</a:t>
            </a:r>
            <a:endParaRPr kumimoji="0" lang="en-US" sz="16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indent="0">
              <a:buNone/>
            </a:pPr>
            <a:endParaRPr lang="en-IN" sz="1400" dirty="0"/>
          </a:p>
        </p:txBody>
      </p:sp>
      <p:sp>
        <p:nvSpPr>
          <p:cNvPr id="6" name="Text Placeholder 5">
            <a:extLst>
              <a:ext uri="{FF2B5EF4-FFF2-40B4-BE49-F238E27FC236}">
                <a16:creationId xmlns:a16="http://schemas.microsoft.com/office/drawing/2014/main" id="{0AEE0023-9079-C4F1-5A97-59CC473160FA}"/>
              </a:ext>
            </a:extLst>
          </p:cNvPr>
          <p:cNvSpPr>
            <a:spLocks noGrp="1"/>
          </p:cNvSpPr>
          <p:nvPr>
            <p:ph type="body" sz="half" idx="2"/>
          </p:nvPr>
        </p:nvSpPr>
        <p:spPr>
          <a:xfrm rot="10800000" flipV="1">
            <a:off x="528735" y="1347365"/>
            <a:ext cx="10523377" cy="929304"/>
          </a:xfrm>
        </p:spPr>
        <p:txBody>
          <a:bodyPr>
            <a:noAutofit/>
          </a:bodyPr>
          <a:lstStyle/>
          <a:p>
            <a:pPr algn="ctr">
              <a:lnSpc>
                <a:spcPct val="100000"/>
              </a:lnSpc>
            </a:pPr>
            <a:r>
              <a:rPr lang="en-IN" sz="4000" b="1" dirty="0">
                <a:solidFill>
                  <a:schemeClr val="accent2">
                    <a:lumMod val="75000"/>
                  </a:schemeClr>
                </a:solidFill>
                <a:latin typeface="Times New Roman" panose="02020603050405020304" pitchFamily="18" charset="0"/>
                <a:cs typeface="Times New Roman" panose="02020603050405020304" pitchFamily="18" charset="0"/>
              </a:rPr>
              <a:t>Complaint Redressal System</a:t>
            </a:r>
          </a:p>
        </p:txBody>
      </p:sp>
      <p:sp>
        <p:nvSpPr>
          <p:cNvPr id="14" name="Oval 13">
            <a:extLst>
              <a:ext uri="{FF2B5EF4-FFF2-40B4-BE49-F238E27FC236}">
                <a16:creationId xmlns:a16="http://schemas.microsoft.com/office/drawing/2014/main" id="{C0550935-807A-7BC9-2E8E-0D22589461AC}"/>
              </a:ext>
            </a:extLst>
          </p:cNvPr>
          <p:cNvSpPr/>
          <p:nvPr/>
        </p:nvSpPr>
        <p:spPr>
          <a:xfrm>
            <a:off x="10039737" y="737635"/>
            <a:ext cx="1548882" cy="774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GROUP</a:t>
            </a:r>
          </a:p>
          <a:p>
            <a:pPr algn="ctr"/>
            <a:r>
              <a:rPr lang="en-IN" dirty="0">
                <a:latin typeface="Times New Roman" panose="02020603050405020304" pitchFamily="18" charset="0"/>
                <a:cs typeface="Times New Roman" panose="02020603050405020304" pitchFamily="18" charset="0"/>
              </a:rPr>
              <a:t>6</a:t>
            </a:r>
          </a:p>
        </p:txBody>
      </p:sp>
      <p:pic>
        <p:nvPicPr>
          <p:cNvPr id="8" name="Picture 7">
            <a:extLst>
              <a:ext uri="{FF2B5EF4-FFF2-40B4-BE49-F238E27FC236}">
                <a16:creationId xmlns:a16="http://schemas.microsoft.com/office/drawing/2014/main" id="{5F4A0DA1-6050-1293-D468-89227E678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81" y="2716825"/>
            <a:ext cx="5211192" cy="3843696"/>
          </a:xfrm>
          <a:prstGeom prst="rect">
            <a:avLst/>
          </a:prstGeom>
        </p:spPr>
      </p:pic>
    </p:spTree>
    <p:extLst>
      <p:ext uri="{BB962C8B-B14F-4D97-AF65-F5344CB8AC3E}">
        <p14:creationId xmlns:p14="http://schemas.microsoft.com/office/powerpoint/2010/main" val="325920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193F-8112-1E18-5A2B-DC233DC720E7}"/>
              </a:ext>
            </a:extLst>
          </p:cNvPr>
          <p:cNvSpPr>
            <a:spLocks noGrp="1"/>
          </p:cNvSpPr>
          <p:nvPr>
            <p:ph type="title"/>
          </p:nvPr>
        </p:nvSpPr>
        <p:spPr>
          <a:xfrm>
            <a:off x="684212" y="1873624"/>
            <a:ext cx="3869127" cy="4120776"/>
          </a:xfrm>
        </p:spPr>
        <p:txBody>
          <a:bodyPr>
            <a:normAutofit/>
          </a:bodyPr>
          <a:lstStyle/>
          <a:p>
            <a:pPr marL="285750" indent="-285750">
              <a:lnSpc>
                <a:spcPct val="150000"/>
              </a:lnSpc>
            </a:pPr>
            <a:br>
              <a:rPr lang="en-IN" dirty="0">
                <a:latin typeface="+mj-lt"/>
              </a:rPr>
            </a:br>
            <a:endParaRPr lang="en-IN" dirty="0"/>
          </a:p>
        </p:txBody>
      </p:sp>
      <p:sp>
        <p:nvSpPr>
          <p:cNvPr id="3" name="Content Placeholder 2">
            <a:extLst>
              <a:ext uri="{FF2B5EF4-FFF2-40B4-BE49-F238E27FC236}">
                <a16:creationId xmlns:a16="http://schemas.microsoft.com/office/drawing/2014/main" id="{7EDB0DB2-1C16-29F7-FFA1-1E68BAC48DC5}"/>
              </a:ext>
            </a:extLst>
          </p:cNvPr>
          <p:cNvSpPr>
            <a:spLocks noGrp="1"/>
          </p:cNvSpPr>
          <p:nvPr>
            <p:ph idx="1"/>
          </p:nvPr>
        </p:nvSpPr>
        <p:spPr>
          <a:xfrm>
            <a:off x="684211" y="399495"/>
            <a:ext cx="9784735" cy="854564"/>
          </a:xfrm>
        </p:spPr>
        <p:txBody>
          <a:bodyPr>
            <a:normAutofit/>
          </a:bodyPr>
          <a:lstStyle/>
          <a:p>
            <a:pPr marL="0" indent="0" algn="ctr">
              <a:buNone/>
            </a:pPr>
            <a:r>
              <a:rPr lang="en-IN" sz="4000" b="1" dirty="0">
                <a:solidFill>
                  <a:schemeClr val="tx1"/>
                </a:solidFill>
                <a:latin typeface="Times New Roman" panose="02020603050405020304" pitchFamily="18" charset="0"/>
                <a:cs typeface="Times New Roman" panose="02020603050405020304" pitchFamily="18" charset="0"/>
              </a:rPr>
              <a:t>ADMIN LOGIN</a:t>
            </a:r>
          </a:p>
        </p:txBody>
      </p:sp>
      <p:sp>
        <p:nvSpPr>
          <p:cNvPr id="5" name="TextBox 4">
            <a:extLst>
              <a:ext uri="{FF2B5EF4-FFF2-40B4-BE49-F238E27FC236}">
                <a16:creationId xmlns:a16="http://schemas.microsoft.com/office/drawing/2014/main" id="{C3E25C51-1615-4172-7E71-DEDBDD6D2289}"/>
              </a:ext>
            </a:extLst>
          </p:cNvPr>
          <p:cNvSpPr txBox="1"/>
          <p:nvPr/>
        </p:nvSpPr>
        <p:spPr>
          <a:xfrm>
            <a:off x="542169" y="1873624"/>
            <a:ext cx="3869127" cy="3730317"/>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Admin login is to validate admin credentials.</a:t>
            </a:r>
          </a:p>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If credentials are matched, it will redirect to Admin dashboard</a:t>
            </a:r>
          </a:p>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If we enter wrong credentials system will give message invalid credentials.</a:t>
            </a:r>
          </a:p>
        </p:txBody>
      </p:sp>
      <p:pic>
        <p:nvPicPr>
          <p:cNvPr id="6" name="Picture 5">
            <a:extLst>
              <a:ext uri="{FF2B5EF4-FFF2-40B4-BE49-F238E27FC236}">
                <a16:creationId xmlns:a16="http://schemas.microsoft.com/office/drawing/2014/main" id="{808E2350-57F9-6026-F538-02C62D8B9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494" y="1624614"/>
            <a:ext cx="6818052" cy="4287914"/>
          </a:xfrm>
          <a:prstGeom prst="rect">
            <a:avLst/>
          </a:prstGeom>
        </p:spPr>
      </p:pic>
    </p:spTree>
    <p:extLst>
      <p:ext uri="{BB962C8B-B14F-4D97-AF65-F5344CB8AC3E}">
        <p14:creationId xmlns:p14="http://schemas.microsoft.com/office/powerpoint/2010/main" val="1029836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E1F0-250B-A484-5FB9-C94E242990F9}"/>
              </a:ext>
            </a:extLst>
          </p:cNvPr>
          <p:cNvSpPr>
            <a:spLocks noGrp="1"/>
          </p:cNvSpPr>
          <p:nvPr>
            <p:ph type="title"/>
          </p:nvPr>
        </p:nvSpPr>
        <p:spPr>
          <a:xfrm>
            <a:off x="357313" y="1222309"/>
            <a:ext cx="11150475" cy="5524719"/>
          </a:xfrm>
        </p:spPr>
        <p:txBody>
          <a:bodyPr>
            <a:normAutofit fontScale="90000"/>
          </a:bodyPr>
          <a:lstStyle/>
          <a:p>
            <a:pPr algn="l">
              <a:lnSpc>
                <a:spcPct val="150000"/>
              </a:lnSpc>
            </a:pPr>
            <a:br>
              <a:rPr lang="en-IN" sz="2000" dirty="0"/>
            </a:br>
            <a:br>
              <a:rPr lang="en-IN" sz="2000" dirty="0"/>
            </a:br>
            <a:br>
              <a:rPr lang="en-IN"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r>
              <a:rPr lang="en-US" sz="1800" dirty="0"/>
              <a:t>The admin controls users like Manager, Customer and Engineer.</a:t>
            </a:r>
            <a:br>
              <a:rPr lang="en-US" sz="1800" dirty="0"/>
            </a:br>
            <a:r>
              <a:rPr lang="en-US" sz="1800" dirty="0"/>
              <a:t>Admin enables the manager to login view the complaints and assign the tickets based on the pin code similarly Admin Enables the engineer to pick up tickets, work on them and update the status to the Customers. </a:t>
            </a:r>
            <a:br>
              <a:rPr lang="en-US" sz="1800" dirty="0"/>
            </a:br>
            <a:endParaRPr lang="en-IN" sz="1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44448F8-DA20-9521-942B-661149CF2027}"/>
              </a:ext>
            </a:extLst>
          </p:cNvPr>
          <p:cNvSpPr>
            <a:spLocks noGrp="1"/>
          </p:cNvSpPr>
          <p:nvPr>
            <p:ph type="body" idx="1"/>
          </p:nvPr>
        </p:nvSpPr>
        <p:spPr>
          <a:xfrm>
            <a:off x="684211" y="237565"/>
            <a:ext cx="8534400" cy="984745"/>
          </a:xfrm>
        </p:spPr>
        <p:txBody>
          <a:bodyPr>
            <a:normAutofit/>
          </a:bodyPr>
          <a:lstStyle/>
          <a:p>
            <a:pPr algn="ctr"/>
            <a:r>
              <a:rPr lang="en-IN" sz="4000" b="1" dirty="0">
                <a:latin typeface="Times New Roman" panose="02020603050405020304" pitchFamily="18" charset="0"/>
                <a:cs typeface="Times New Roman" panose="02020603050405020304" pitchFamily="18" charset="0"/>
              </a:rPr>
              <a:t>Admin Dashboard </a:t>
            </a:r>
          </a:p>
        </p:txBody>
      </p:sp>
      <p:pic>
        <p:nvPicPr>
          <p:cNvPr id="12" name="Picture 11">
            <a:extLst>
              <a:ext uri="{FF2B5EF4-FFF2-40B4-BE49-F238E27FC236}">
                <a16:creationId xmlns:a16="http://schemas.microsoft.com/office/drawing/2014/main" id="{6F3F2EDF-9EB3-28DB-EA32-81907C83D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17" y="1030625"/>
            <a:ext cx="5811283" cy="4175313"/>
          </a:xfrm>
          <a:prstGeom prst="rect">
            <a:avLst/>
          </a:prstGeom>
        </p:spPr>
      </p:pic>
      <p:pic>
        <p:nvPicPr>
          <p:cNvPr id="14" name="Picture 13">
            <a:extLst>
              <a:ext uri="{FF2B5EF4-FFF2-40B4-BE49-F238E27FC236}">
                <a16:creationId xmlns:a16="http://schemas.microsoft.com/office/drawing/2014/main" id="{F058C511-F153-DF03-683D-245F7B867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390" y="1030624"/>
            <a:ext cx="5621892" cy="4175314"/>
          </a:xfrm>
          <a:prstGeom prst="rect">
            <a:avLst/>
          </a:prstGeom>
        </p:spPr>
      </p:pic>
    </p:spTree>
    <p:extLst>
      <p:ext uri="{BB962C8B-B14F-4D97-AF65-F5344CB8AC3E}">
        <p14:creationId xmlns:p14="http://schemas.microsoft.com/office/powerpoint/2010/main" val="2595180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A0AD68-8AA1-1B12-DA00-ED79017773DA}"/>
              </a:ext>
            </a:extLst>
          </p:cNvPr>
          <p:cNvSpPr>
            <a:spLocks noGrp="1"/>
          </p:cNvSpPr>
          <p:nvPr>
            <p:ph type="ctrTitle"/>
          </p:nvPr>
        </p:nvSpPr>
        <p:spPr>
          <a:xfrm>
            <a:off x="1186488" y="660043"/>
            <a:ext cx="8861004" cy="807098"/>
          </a:xfrm>
        </p:spPr>
        <p:txBody>
          <a:bodyPr>
            <a:normAutofit/>
          </a:bodyPr>
          <a:lstStyle/>
          <a:p>
            <a:r>
              <a:rPr lang="en-IN" sz="4000" b="1" dirty="0">
                <a:solidFill>
                  <a:schemeClr val="tx1"/>
                </a:solidFill>
                <a:latin typeface="Times New Roman" panose="02020603050405020304" pitchFamily="18" charset="0"/>
                <a:cs typeface="Times New Roman" panose="02020603050405020304" pitchFamily="18" charset="0"/>
              </a:rPr>
              <a:t>CUSTOMER COMPONENTS</a:t>
            </a:r>
          </a:p>
        </p:txBody>
      </p:sp>
      <p:sp>
        <p:nvSpPr>
          <p:cNvPr id="4" name="Subtitle 3">
            <a:extLst>
              <a:ext uri="{FF2B5EF4-FFF2-40B4-BE49-F238E27FC236}">
                <a16:creationId xmlns:a16="http://schemas.microsoft.com/office/drawing/2014/main" id="{03FB4352-DE84-45D6-478B-40F04F84FF07}"/>
              </a:ext>
            </a:extLst>
          </p:cNvPr>
          <p:cNvSpPr>
            <a:spLocks noGrp="1"/>
          </p:cNvSpPr>
          <p:nvPr>
            <p:ph type="subTitle" idx="1"/>
          </p:nvPr>
        </p:nvSpPr>
        <p:spPr>
          <a:xfrm>
            <a:off x="3021530" y="1973424"/>
            <a:ext cx="4186368" cy="3075094"/>
          </a:xfrm>
        </p:spPr>
        <p:txBody>
          <a:bodyPr>
            <a:normAutofit/>
          </a:bodyPr>
          <a:lstStyle/>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Registration and Login</a:t>
            </a:r>
          </a:p>
          <a:p>
            <a:pPr marL="342900" indent="-34290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Raise or create a complaint.</a:t>
            </a:r>
          </a:p>
          <a:p>
            <a:pPr marL="342900" indent="-34290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View &amp; Tracking the complaint</a:t>
            </a:r>
          </a:p>
          <a:p>
            <a:pPr marL="342900" indent="-34290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providing feedback</a:t>
            </a:r>
          </a:p>
          <a:p>
            <a:r>
              <a:rPr lang="en-IN" cap="none" dirty="0"/>
              <a:t>	</a:t>
            </a:r>
            <a:r>
              <a:rPr lang="en-IN" dirty="0"/>
              <a:t>		</a:t>
            </a:r>
          </a:p>
        </p:txBody>
      </p:sp>
    </p:spTree>
    <p:extLst>
      <p:ext uri="{BB962C8B-B14F-4D97-AF65-F5344CB8AC3E}">
        <p14:creationId xmlns:p14="http://schemas.microsoft.com/office/powerpoint/2010/main" val="2352204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193F-8112-1E18-5A2B-DC233DC720E7}"/>
              </a:ext>
            </a:extLst>
          </p:cNvPr>
          <p:cNvSpPr>
            <a:spLocks noGrp="1"/>
          </p:cNvSpPr>
          <p:nvPr>
            <p:ph type="title"/>
          </p:nvPr>
        </p:nvSpPr>
        <p:spPr>
          <a:xfrm>
            <a:off x="684212" y="1873624"/>
            <a:ext cx="3869127" cy="4120776"/>
          </a:xfrm>
        </p:spPr>
        <p:txBody>
          <a:bodyPr>
            <a:normAutofit/>
          </a:bodyPr>
          <a:lstStyle/>
          <a:p>
            <a:pPr marL="285750" indent="-285750">
              <a:lnSpc>
                <a:spcPct val="150000"/>
              </a:lnSpc>
            </a:pPr>
            <a:br>
              <a:rPr lang="en-IN" dirty="0">
                <a:latin typeface="+mj-lt"/>
              </a:rPr>
            </a:br>
            <a:endParaRPr lang="en-IN" dirty="0"/>
          </a:p>
        </p:txBody>
      </p:sp>
      <p:sp>
        <p:nvSpPr>
          <p:cNvPr id="3" name="Content Placeholder 2">
            <a:extLst>
              <a:ext uri="{FF2B5EF4-FFF2-40B4-BE49-F238E27FC236}">
                <a16:creationId xmlns:a16="http://schemas.microsoft.com/office/drawing/2014/main" id="{7EDB0DB2-1C16-29F7-FFA1-1E68BAC48DC5}"/>
              </a:ext>
            </a:extLst>
          </p:cNvPr>
          <p:cNvSpPr>
            <a:spLocks noGrp="1"/>
          </p:cNvSpPr>
          <p:nvPr>
            <p:ph idx="1"/>
          </p:nvPr>
        </p:nvSpPr>
        <p:spPr>
          <a:xfrm>
            <a:off x="684211" y="399495"/>
            <a:ext cx="9784735" cy="854564"/>
          </a:xfrm>
        </p:spPr>
        <p:txBody>
          <a:bodyPr>
            <a:normAutofit/>
          </a:bodyPr>
          <a:lstStyle/>
          <a:p>
            <a:pPr marL="0" indent="0" algn="ctr">
              <a:buNone/>
            </a:pPr>
            <a:r>
              <a:rPr lang="en-IN" sz="4000" b="1" dirty="0">
                <a:solidFill>
                  <a:schemeClr val="tx1"/>
                </a:solidFill>
                <a:latin typeface="Times New Roman" panose="02020603050405020304" pitchFamily="18" charset="0"/>
                <a:cs typeface="Times New Roman" panose="02020603050405020304" pitchFamily="18" charset="0"/>
              </a:rPr>
              <a:t>Customer Registration</a:t>
            </a:r>
          </a:p>
        </p:txBody>
      </p:sp>
      <p:sp>
        <p:nvSpPr>
          <p:cNvPr id="5" name="TextBox 4">
            <a:extLst>
              <a:ext uri="{FF2B5EF4-FFF2-40B4-BE49-F238E27FC236}">
                <a16:creationId xmlns:a16="http://schemas.microsoft.com/office/drawing/2014/main" id="{C3E25C51-1615-4172-7E71-DEDBDD6D2289}"/>
              </a:ext>
            </a:extLst>
          </p:cNvPr>
          <p:cNvSpPr txBox="1"/>
          <p:nvPr/>
        </p:nvSpPr>
        <p:spPr>
          <a:xfrm>
            <a:off x="684211" y="1563724"/>
            <a:ext cx="4076047" cy="4708981"/>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2000" dirty="0"/>
              <a:t>The customer registers by filling out the registration form.</a:t>
            </a:r>
          </a:p>
          <a:p>
            <a:pPr marL="342900" indent="-342900" algn="just">
              <a:lnSpc>
                <a:spcPct val="150000"/>
              </a:lnSpc>
              <a:buFont typeface="Wingdings" panose="05000000000000000000" pitchFamily="2" charset="2"/>
              <a:buChar char="v"/>
            </a:pPr>
            <a:r>
              <a:rPr lang="en-US" sz="2000" dirty="0"/>
              <a:t>Customers provide minimal details including their name, address (with PIN Code), mobile number, and the type of problem. </a:t>
            </a:r>
          </a:p>
          <a:p>
            <a:pPr marL="342900" indent="-342900" algn="just">
              <a:lnSpc>
                <a:spcPct val="150000"/>
              </a:lnSpc>
              <a:buFont typeface="Wingdings" panose="05000000000000000000" pitchFamily="2" charset="2"/>
              <a:buChar char="v"/>
            </a:pPr>
            <a:r>
              <a:rPr lang="en-US" sz="2000" dirty="0"/>
              <a:t>and then submit the registration form.</a:t>
            </a:r>
          </a:p>
          <a:p>
            <a:pPr marL="342900" indent="-342900" algn="just">
              <a:lnSpc>
                <a:spcPct val="150000"/>
              </a:lnSpc>
              <a:buFont typeface="Wingdings" panose="05000000000000000000" pitchFamily="2" charset="2"/>
              <a:buChar char="v"/>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071" y="1563724"/>
            <a:ext cx="6952130" cy="4381371"/>
          </a:xfrm>
          <a:prstGeom prst="rect">
            <a:avLst/>
          </a:prstGeom>
        </p:spPr>
      </p:pic>
    </p:spTree>
    <p:extLst>
      <p:ext uri="{BB962C8B-B14F-4D97-AF65-F5344CB8AC3E}">
        <p14:creationId xmlns:p14="http://schemas.microsoft.com/office/powerpoint/2010/main" val="96260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193F-8112-1E18-5A2B-DC233DC720E7}"/>
              </a:ext>
            </a:extLst>
          </p:cNvPr>
          <p:cNvSpPr>
            <a:spLocks noGrp="1"/>
          </p:cNvSpPr>
          <p:nvPr>
            <p:ph type="title"/>
          </p:nvPr>
        </p:nvSpPr>
        <p:spPr>
          <a:xfrm>
            <a:off x="684212" y="1873624"/>
            <a:ext cx="3869127" cy="4120776"/>
          </a:xfrm>
        </p:spPr>
        <p:txBody>
          <a:bodyPr>
            <a:normAutofit/>
          </a:bodyPr>
          <a:lstStyle/>
          <a:p>
            <a:pPr marL="285750" indent="-285750">
              <a:lnSpc>
                <a:spcPct val="150000"/>
              </a:lnSpc>
            </a:pPr>
            <a:br>
              <a:rPr lang="en-IN" dirty="0">
                <a:latin typeface="+mj-lt"/>
              </a:rPr>
            </a:br>
            <a:endParaRPr lang="en-IN" dirty="0"/>
          </a:p>
        </p:txBody>
      </p:sp>
      <p:sp>
        <p:nvSpPr>
          <p:cNvPr id="3" name="Content Placeholder 2">
            <a:extLst>
              <a:ext uri="{FF2B5EF4-FFF2-40B4-BE49-F238E27FC236}">
                <a16:creationId xmlns:a16="http://schemas.microsoft.com/office/drawing/2014/main" id="{7EDB0DB2-1C16-29F7-FFA1-1E68BAC48DC5}"/>
              </a:ext>
            </a:extLst>
          </p:cNvPr>
          <p:cNvSpPr>
            <a:spLocks noGrp="1"/>
          </p:cNvSpPr>
          <p:nvPr>
            <p:ph idx="1"/>
          </p:nvPr>
        </p:nvSpPr>
        <p:spPr>
          <a:xfrm>
            <a:off x="684211" y="399495"/>
            <a:ext cx="9784735" cy="854564"/>
          </a:xfrm>
        </p:spPr>
        <p:txBody>
          <a:bodyPr>
            <a:normAutofit/>
          </a:bodyPr>
          <a:lstStyle/>
          <a:p>
            <a:pPr marL="0" indent="0" algn="ctr">
              <a:buNone/>
            </a:pPr>
            <a:r>
              <a:rPr lang="en-IN" sz="4000" b="1" dirty="0">
                <a:solidFill>
                  <a:schemeClr val="tx1"/>
                </a:solidFill>
                <a:latin typeface="Times New Roman" panose="02020603050405020304" pitchFamily="18" charset="0"/>
                <a:cs typeface="Times New Roman" panose="02020603050405020304" pitchFamily="18" charset="0"/>
              </a:rPr>
              <a:t>Customer Login</a:t>
            </a:r>
          </a:p>
        </p:txBody>
      </p:sp>
      <p:sp>
        <p:nvSpPr>
          <p:cNvPr id="5" name="TextBox 4">
            <a:extLst>
              <a:ext uri="{FF2B5EF4-FFF2-40B4-BE49-F238E27FC236}">
                <a16:creationId xmlns:a16="http://schemas.microsoft.com/office/drawing/2014/main" id="{C3E25C51-1615-4172-7E71-DEDBDD6D2289}"/>
              </a:ext>
            </a:extLst>
          </p:cNvPr>
          <p:cNvSpPr txBox="1"/>
          <p:nvPr/>
        </p:nvSpPr>
        <p:spPr>
          <a:xfrm>
            <a:off x="684212" y="1873624"/>
            <a:ext cx="4022259" cy="3323987"/>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Customer login is to validate Customer Email ID and Password </a:t>
            </a:r>
          </a:p>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If credentials are matched, it will redirect to Customer dashboard</a:t>
            </a:r>
          </a:p>
          <a:p>
            <a:pPr marL="342900" indent="-3429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If we enter wrong credentials system will give message is invalid credentials.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435" y="1482659"/>
            <a:ext cx="6696635" cy="4662625"/>
          </a:xfrm>
          <a:prstGeom prst="rect">
            <a:avLst/>
          </a:prstGeom>
        </p:spPr>
      </p:pic>
    </p:spTree>
    <p:extLst>
      <p:ext uri="{BB962C8B-B14F-4D97-AF65-F5344CB8AC3E}">
        <p14:creationId xmlns:p14="http://schemas.microsoft.com/office/powerpoint/2010/main" val="1752505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IN" b="1" dirty="0">
                <a:solidFill>
                  <a:schemeClr val="tx1"/>
                </a:solidFill>
                <a:latin typeface="Times New Roman" panose="02020603050405020304" pitchFamily="18" charset="0"/>
                <a:cs typeface="Times New Roman" panose="02020603050405020304" pitchFamily="18" charset="0"/>
              </a:rPr>
              <a:t>Customer - Complaints</a:t>
            </a:r>
          </a:p>
        </p:txBody>
      </p:sp>
      <p:sp>
        <p:nvSpPr>
          <p:cNvPr id="3" name="TextBox 2"/>
          <p:cNvSpPr txBox="1"/>
          <p:nvPr/>
        </p:nvSpPr>
        <p:spPr>
          <a:xfrm>
            <a:off x="591671" y="1982139"/>
            <a:ext cx="4397188" cy="406265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customer can raise a ticket for their complaint by providing their email address, PIN code, type of complaint, and current status and then registering the complaint.</a:t>
            </a:r>
          </a:p>
          <a:p>
            <a:pPr marL="342900" indent="-342900" algn="just">
              <a:lnSpc>
                <a:spcPct val="150000"/>
              </a:lnSpc>
              <a:buFont typeface="Wingdings" panose="05000000000000000000" pitchFamily="2" charset="2"/>
              <a:buChar char="v"/>
              <a:tabLst>
                <a:tab pos="901700" algn="l"/>
                <a:tab pos="2514600" algn="l"/>
              </a:tabLst>
            </a:pPr>
            <a:r>
              <a:rPr lang="en-US" sz="2000" dirty="0">
                <a:latin typeface="Times New Roman" panose="02020603050405020304" pitchFamily="18" charset="0"/>
                <a:cs typeface="Times New Roman" panose="02020603050405020304" pitchFamily="18" charset="0"/>
              </a:rPr>
              <a:t>Upon successful submission, the customer receives a ticket number as an acknowledgement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352" y="1828800"/>
            <a:ext cx="6615953" cy="4369331"/>
          </a:xfrm>
          <a:prstGeom prst="rect">
            <a:avLst/>
          </a:prstGeom>
        </p:spPr>
      </p:pic>
    </p:spTree>
    <p:extLst>
      <p:ext uri="{BB962C8B-B14F-4D97-AF65-F5344CB8AC3E}">
        <p14:creationId xmlns:p14="http://schemas.microsoft.com/office/powerpoint/2010/main" val="3932762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IN" b="1" dirty="0">
                <a:solidFill>
                  <a:schemeClr val="tx1"/>
                </a:solidFill>
                <a:latin typeface="Times New Roman" panose="02020603050405020304" pitchFamily="18" charset="0"/>
                <a:cs typeface="Times New Roman" panose="02020603050405020304" pitchFamily="18" charset="0"/>
              </a:rPr>
              <a:t>Customer – View &amp; Tracking</a:t>
            </a:r>
          </a:p>
        </p:txBody>
      </p:sp>
      <p:sp>
        <p:nvSpPr>
          <p:cNvPr id="3" name="TextBox 2"/>
          <p:cNvSpPr txBox="1"/>
          <p:nvPr/>
        </p:nvSpPr>
        <p:spPr>
          <a:xfrm>
            <a:off x="551330" y="2487706"/>
            <a:ext cx="4397188" cy="142289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Additionally, customers can view their submitted complaints and track their progress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647" y="1748118"/>
            <a:ext cx="6861484" cy="4518212"/>
          </a:xfrm>
          <a:prstGeom prst="rect">
            <a:avLst/>
          </a:prstGeom>
        </p:spPr>
      </p:pic>
    </p:spTree>
    <p:extLst>
      <p:ext uri="{BB962C8B-B14F-4D97-AF65-F5344CB8AC3E}">
        <p14:creationId xmlns:p14="http://schemas.microsoft.com/office/powerpoint/2010/main" val="450829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B217-CD87-B361-F729-2B01EB49C99C}"/>
              </a:ext>
            </a:extLst>
          </p:cNvPr>
          <p:cNvSpPr>
            <a:spLocks noGrp="1"/>
          </p:cNvSpPr>
          <p:nvPr>
            <p:ph type="title"/>
          </p:nvPr>
        </p:nvSpPr>
        <p:spPr/>
        <p:txBody>
          <a:bodyPr/>
          <a:lstStyle/>
          <a:p>
            <a:r>
              <a:rPr lang="en-IN" dirty="0"/>
              <a:t>MANAGER COMPONENTS</a:t>
            </a:r>
          </a:p>
        </p:txBody>
      </p:sp>
      <p:sp>
        <p:nvSpPr>
          <p:cNvPr id="3" name="Content Placeholder 2">
            <a:extLst>
              <a:ext uri="{FF2B5EF4-FFF2-40B4-BE49-F238E27FC236}">
                <a16:creationId xmlns:a16="http://schemas.microsoft.com/office/drawing/2014/main" id="{8A8A4428-3F37-28E5-2C98-4AB45FA7A940}"/>
              </a:ext>
            </a:extLst>
          </p:cNvPr>
          <p:cNvSpPr>
            <a:spLocks noGrp="1"/>
          </p:cNvSpPr>
          <p:nvPr>
            <p:ph idx="1"/>
          </p:nvPr>
        </p:nvSpPr>
        <p:spPr/>
        <p:txBody>
          <a:bodyPr/>
          <a:lstStyle/>
          <a:p>
            <a:pPr marL="342900" indent="-342900" algn="ctr">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Welcome page</a:t>
            </a:r>
          </a:p>
          <a:p>
            <a:pPr marL="342900" indent="-342900" algn="ctr">
              <a:lnSpc>
                <a:spcPct val="150000"/>
              </a:lnSpc>
              <a:buFont typeface="Wingdings" panose="05000000000000000000" pitchFamily="2" charset="2"/>
              <a:buChar char="§"/>
            </a:pPr>
            <a:r>
              <a:rPr lang="en-IN" dirty="0">
                <a:solidFill>
                  <a:schemeClr val="tx1"/>
                </a:solidFill>
                <a:latin typeface="Times New Roman" panose="02020603050405020304" pitchFamily="18" charset="0"/>
                <a:cs typeface="Times New Roman" panose="02020603050405020304" pitchFamily="18" charset="0"/>
              </a:rPr>
              <a:t>Manager Registration</a:t>
            </a:r>
            <a:endParaRPr lang="en-IN" sz="2000" cap="none" dirty="0">
              <a:solidFill>
                <a:schemeClr val="tx1"/>
              </a:solidFill>
              <a:latin typeface="Times New Roman" panose="02020603050405020304" pitchFamily="18" charset="0"/>
              <a:cs typeface="Times New Roman" panose="02020603050405020304" pitchFamily="18" charset="0"/>
            </a:endParaRPr>
          </a:p>
          <a:p>
            <a:pPr marL="342900" indent="-342900" algn="ctr">
              <a:lnSpc>
                <a:spcPct val="150000"/>
              </a:lnSpc>
              <a:buFont typeface="Wingdings" panose="05000000000000000000" pitchFamily="2" charset="2"/>
              <a:buChar char="§"/>
            </a:pPr>
            <a:r>
              <a:rPr lang="en-IN" dirty="0">
                <a:solidFill>
                  <a:schemeClr val="tx1"/>
                </a:solidFill>
                <a:latin typeface="Times New Roman" panose="02020603050405020304" pitchFamily="18" charset="0"/>
                <a:cs typeface="Times New Roman" panose="02020603050405020304" pitchFamily="18" charset="0"/>
              </a:rPr>
              <a:t>Manager</a:t>
            </a:r>
            <a:r>
              <a:rPr lang="en-IN" sz="2000" cap="none" dirty="0">
                <a:solidFill>
                  <a:schemeClr val="tx1"/>
                </a:solidFill>
                <a:latin typeface="Times New Roman" panose="02020603050405020304" pitchFamily="18" charset="0"/>
                <a:cs typeface="Times New Roman" panose="02020603050405020304" pitchFamily="18" charset="0"/>
              </a:rPr>
              <a:t> login</a:t>
            </a:r>
          </a:p>
          <a:p>
            <a:pPr marL="342900" indent="-342900" algn="ctr">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See Customers Complaints</a:t>
            </a:r>
          </a:p>
          <a:p>
            <a:pPr marL="342900" indent="-342900" algn="ctr">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Assign the tickets to Engineers</a:t>
            </a:r>
          </a:p>
          <a:p>
            <a:pPr marL="342900" indent="-342900" algn="ctr">
              <a:lnSpc>
                <a:spcPct val="150000"/>
              </a:lnSpc>
              <a:buFont typeface="Wingdings" panose="05000000000000000000" pitchFamily="2" charset="2"/>
              <a:buChar char="§"/>
            </a:pPr>
            <a:r>
              <a:rPr lang="en-IN" dirty="0">
                <a:solidFill>
                  <a:schemeClr val="tx1"/>
                </a:solidFill>
                <a:latin typeface="Times New Roman" panose="02020603050405020304" pitchFamily="18" charset="0"/>
                <a:cs typeface="Times New Roman" panose="02020603050405020304" pitchFamily="18" charset="0"/>
              </a:rPr>
              <a:t>View Customers Feedback</a:t>
            </a:r>
            <a:endParaRPr lang="en-IN" sz="2000" cap="none"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45850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CFAF-C0E7-3ABF-8103-450B75AD9D0C}"/>
              </a:ext>
            </a:extLst>
          </p:cNvPr>
          <p:cNvSpPr>
            <a:spLocks noGrp="1"/>
          </p:cNvSpPr>
          <p:nvPr>
            <p:ph type="title"/>
          </p:nvPr>
        </p:nvSpPr>
        <p:spPr>
          <a:xfrm>
            <a:off x="1295401" y="390618"/>
            <a:ext cx="9590550" cy="754600"/>
          </a:xfrm>
        </p:spPr>
        <p:txBody>
          <a:bodyPr>
            <a:normAutofit/>
          </a:bodyPr>
          <a:lstStyle/>
          <a:p>
            <a:r>
              <a:rPr lang="en-IN" dirty="0"/>
              <a:t>Manager Registration</a:t>
            </a:r>
          </a:p>
        </p:txBody>
      </p:sp>
      <p:sp>
        <p:nvSpPr>
          <p:cNvPr id="3" name="Text Placeholder 2">
            <a:extLst>
              <a:ext uri="{FF2B5EF4-FFF2-40B4-BE49-F238E27FC236}">
                <a16:creationId xmlns:a16="http://schemas.microsoft.com/office/drawing/2014/main" id="{2047A8BD-AD6B-7878-3027-F5E5F019137A}"/>
              </a:ext>
            </a:extLst>
          </p:cNvPr>
          <p:cNvSpPr>
            <a:spLocks noGrp="1"/>
          </p:cNvSpPr>
          <p:nvPr>
            <p:ph type="body" idx="1"/>
          </p:nvPr>
        </p:nvSpPr>
        <p:spPr>
          <a:xfrm>
            <a:off x="355106" y="1145218"/>
            <a:ext cx="11434439" cy="5322163"/>
          </a:xfrm>
        </p:spPr>
        <p:txBody>
          <a:bodyPr/>
          <a:lstStyle/>
          <a:p>
            <a:pPr marL="342900" indent="-342900" algn="l">
              <a:buClr>
                <a:schemeClr val="tx1">
                  <a:lumMod val="95000"/>
                </a:schemeClr>
              </a:buClr>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342900" indent="-342900" algn="l">
              <a:buClr>
                <a:schemeClr val="tx1">
                  <a:lumMod val="95000"/>
                </a:schemeClr>
              </a:buClr>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342900" indent="-342900" algn="l">
              <a:buClr>
                <a:schemeClr val="tx1">
                  <a:lumMod val="95000"/>
                </a:schemeClr>
              </a:buClr>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342900" indent="-342900" algn="l">
              <a:buClr>
                <a:schemeClr val="tx1">
                  <a:lumMod val="95000"/>
                </a:schemeClr>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After filling the necessary information like email </a:t>
            </a:r>
          </a:p>
          <a:p>
            <a:pPr algn="l">
              <a:buClr>
                <a:schemeClr val="tx1">
                  <a:lumMod val="95000"/>
                </a:schemeClr>
              </a:buClr>
            </a:pPr>
            <a:r>
              <a:rPr lang="en-IN" dirty="0">
                <a:latin typeface="Times New Roman" panose="02020603050405020304" pitchFamily="18" charset="0"/>
                <a:cs typeface="Times New Roman" panose="02020603050405020304" pitchFamily="18" charset="0"/>
              </a:rPr>
              <a:t>      password ,name and </a:t>
            </a:r>
            <a:r>
              <a:rPr lang="en-IN" dirty="0" err="1">
                <a:latin typeface="Times New Roman" panose="02020603050405020304" pitchFamily="18" charset="0"/>
                <a:cs typeface="Times New Roman" panose="02020603050405020304" pitchFamily="18" charset="0"/>
              </a:rPr>
              <a:t>pincode</a:t>
            </a:r>
            <a:r>
              <a:rPr lang="en-IN" dirty="0">
                <a:latin typeface="Times New Roman" panose="02020603050405020304" pitchFamily="18" charset="0"/>
                <a:cs typeface="Times New Roman" panose="02020603050405020304" pitchFamily="18" charset="0"/>
              </a:rPr>
              <a:t> of the manager </a:t>
            </a:r>
          </a:p>
          <a:p>
            <a:pPr algn="l">
              <a:buClr>
                <a:schemeClr val="tx1">
                  <a:lumMod val="95000"/>
                </a:schemeClr>
              </a:buClr>
            </a:pPr>
            <a:r>
              <a:rPr lang="en-IN" dirty="0">
                <a:latin typeface="Times New Roman" panose="02020603050405020304" pitchFamily="18" charset="0"/>
                <a:cs typeface="Times New Roman" panose="02020603050405020304" pitchFamily="18" charset="0"/>
              </a:rPr>
              <a:t>     he should enter the submit button.</a:t>
            </a:r>
          </a:p>
          <a:p>
            <a:pPr marL="342900" indent="-342900" algn="l">
              <a:buClr>
                <a:schemeClr val="tx1">
                  <a:lumMod val="95000"/>
                </a:schemeClr>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If  manager already registered then it will direct  </a:t>
            </a:r>
          </a:p>
          <a:p>
            <a:pPr algn="l">
              <a:buClr>
                <a:schemeClr val="tx1">
                  <a:lumMod val="95000"/>
                </a:schemeClr>
              </a:buClr>
            </a:pPr>
            <a:r>
              <a:rPr lang="en-IN" dirty="0">
                <a:latin typeface="Times New Roman" panose="02020603050405020304" pitchFamily="18" charset="0"/>
                <a:cs typeface="Times New Roman" panose="02020603050405020304" pitchFamily="18" charset="0"/>
              </a:rPr>
              <a:t>      him to </a:t>
            </a:r>
            <a:r>
              <a:rPr lang="en-IN" dirty="0" err="1">
                <a:latin typeface="Times New Roman" panose="02020603050405020304" pitchFamily="18" charset="0"/>
                <a:cs typeface="Times New Roman" panose="02020603050405020304" pitchFamily="18" charset="0"/>
              </a:rPr>
              <a:t>signin</a:t>
            </a:r>
            <a:r>
              <a:rPr lang="en-IN" dirty="0">
                <a:latin typeface="Times New Roman" panose="02020603050405020304" pitchFamily="18" charset="0"/>
                <a:cs typeface="Times New Roman" panose="02020603050405020304" pitchFamily="18" charset="0"/>
              </a:rPr>
              <a:t> page.</a:t>
            </a:r>
            <a:endParaRPr lang="en-IN" sz="2000" dirty="0">
              <a:latin typeface="Times New Roman" panose="02020603050405020304" pitchFamily="18" charset="0"/>
              <a:cs typeface="Times New Roman" panose="02020603050405020304" pitchFamily="18" charset="0"/>
            </a:endParaRPr>
          </a:p>
          <a:p>
            <a:pPr marL="342900" indent="-342900" algn="l">
              <a:buClr>
                <a:schemeClr val="tx1">
                  <a:lumMod val="95000"/>
                </a:schemeClr>
              </a:buClr>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4C9E5C6C-DB2B-0E55-5052-414E12F53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588" y="1651247"/>
            <a:ext cx="5851957" cy="4483731"/>
          </a:xfrm>
          <a:prstGeom prst="rect">
            <a:avLst/>
          </a:prstGeom>
        </p:spPr>
      </p:pic>
    </p:spTree>
    <p:extLst>
      <p:ext uri="{BB962C8B-B14F-4D97-AF65-F5344CB8AC3E}">
        <p14:creationId xmlns:p14="http://schemas.microsoft.com/office/powerpoint/2010/main" val="422683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24F7-54E2-2F21-2B88-45DBC05EE226}"/>
              </a:ext>
            </a:extLst>
          </p:cNvPr>
          <p:cNvSpPr>
            <a:spLocks noGrp="1"/>
          </p:cNvSpPr>
          <p:nvPr>
            <p:ph type="title"/>
          </p:nvPr>
        </p:nvSpPr>
        <p:spPr>
          <a:xfrm>
            <a:off x="1295401" y="337351"/>
            <a:ext cx="9590550" cy="692459"/>
          </a:xfrm>
        </p:spPr>
        <p:txBody>
          <a:bodyPr>
            <a:normAutofit fontScale="90000"/>
          </a:bodyPr>
          <a:lstStyle/>
          <a:p>
            <a:r>
              <a:rPr lang="en-IN" dirty="0"/>
              <a:t>Manager Login</a:t>
            </a:r>
          </a:p>
        </p:txBody>
      </p:sp>
      <p:sp>
        <p:nvSpPr>
          <p:cNvPr id="3" name="Text Placeholder 2">
            <a:extLst>
              <a:ext uri="{FF2B5EF4-FFF2-40B4-BE49-F238E27FC236}">
                <a16:creationId xmlns:a16="http://schemas.microsoft.com/office/drawing/2014/main" id="{F389BA82-3807-2DEA-A2E3-2C0230068938}"/>
              </a:ext>
            </a:extLst>
          </p:cNvPr>
          <p:cNvSpPr>
            <a:spLocks noGrp="1"/>
          </p:cNvSpPr>
          <p:nvPr>
            <p:ph type="body" idx="1"/>
          </p:nvPr>
        </p:nvSpPr>
        <p:spPr>
          <a:xfrm>
            <a:off x="328474" y="1420427"/>
            <a:ext cx="11319029" cy="4944862"/>
          </a:xfrm>
        </p:spPr>
        <p:txBody>
          <a:bodyPr/>
          <a:lstStyle/>
          <a:p>
            <a:pPr marL="342900" indent="-342900" algn="l">
              <a:buFont typeface="Wingdings" panose="05000000000000000000" pitchFamily="2" charset="2"/>
              <a:buChar char="v"/>
            </a:pPr>
            <a:endParaRPr lang="en-US" dirty="0"/>
          </a:p>
          <a:p>
            <a:pPr marL="342900" indent="-342900" algn="l">
              <a:buFont typeface="Wingdings" panose="05000000000000000000" pitchFamily="2" charset="2"/>
              <a:buChar char="v"/>
            </a:pPr>
            <a:endParaRPr lang="en-US" dirty="0"/>
          </a:p>
          <a:p>
            <a:pPr marL="342900" indent="-342900" algn="l">
              <a:buFont typeface="Wingdings" panose="05000000000000000000" pitchFamily="2" charset="2"/>
              <a:buChar char="v"/>
            </a:pPr>
            <a:r>
              <a:rPr lang="en-US" dirty="0"/>
              <a:t>After completing the registration process, the </a:t>
            </a:r>
          </a:p>
          <a:p>
            <a:pPr algn="l"/>
            <a:r>
              <a:rPr lang="en-US" dirty="0"/>
              <a:t>     manager is required to sign in.</a:t>
            </a:r>
          </a:p>
          <a:p>
            <a:pPr marL="342900" indent="-342900" algn="l">
              <a:buFont typeface="Wingdings" panose="05000000000000000000" pitchFamily="2" charset="2"/>
              <a:buChar char="v"/>
            </a:pPr>
            <a:r>
              <a:rPr lang="en-US" dirty="0"/>
              <a:t>To sign in, the manager must enter the email </a:t>
            </a:r>
          </a:p>
          <a:p>
            <a:pPr algn="l"/>
            <a:r>
              <a:rPr lang="en-US" dirty="0"/>
              <a:t>     address and password used during registration.</a:t>
            </a:r>
          </a:p>
          <a:p>
            <a:pPr marL="342900" indent="-342900" algn="l">
              <a:buFont typeface="Wingdings" panose="05000000000000000000" pitchFamily="2" charset="2"/>
              <a:buChar char="v"/>
            </a:pPr>
            <a:r>
              <a:rPr lang="en-US" dirty="0"/>
              <a:t>Upon entering the email and password, the system</a:t>
            </a:r>
          </a:p>
          <a:p>
            <a:pPr algn="l"/>
            <a:r>
              <a:rPr lang="en-US" dirty="0"/>
              <a:t>      validates the credentials.</a:t>
            </a:r>
          </a:p>
        </p:txBody>
      </p:sp>
      <p:sp>
        <p:nvSpPr>
          <p:cNvPr id="11" name="Rectangle 5">
            <a:extLst>
              <a:ext uri="{FF2B5EF4-FFF2-40B4-BE49-F238E27FC236}">
                <a16:creationId xmlns:a16="http://schemas.microsoft.com/office/drawing/2014/main" id="{7F2CE7CE-D445-0BCC-ECC1-EF44B46C9CF4}"/>
              </a:ext>
            </a:extLst>
          </p:cNvPr>
          <p:cNvSpPr>
            <a:spLocks noChangeArrowheads="1"/>
          </p:cNvSpPr>
          <p:nvPr/>
        </p:nvSpPr>
        <p:spPr bwMode="auto">
          <a:xfrm>
            <a:off x="0" y="-2215986"/>
            <a:ext cx="19236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08B7F84A-3E43-D745-3869-8B0BE14D1790}"/>
              </a:ext>
            </a:extLst>
          </p:cNvPr>
          <p:cNvSpPr>
            <a:spLocks noChangeArrowheads="1"/>
          </p:cNvSpPr>
          <p:nvPr/>
        </p:nvSpPr>
        <p:spPr bwMode="auto">
          <a:xfrm>
            <a:off x="0" y="0"/>
            <a:ext cx="3429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4A005CD2-6FB0-BB92-9CD6-70E2B7869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556" y="1490015"/>
            <a:ext cx="5533738" cy="4253837"/>
          </a:xfrm>
          <a:prstGeom prst="rect">
            <a:avLst/>
          </a:prstGeom>
        </p:spPr>
      </p:pic>
    </p:spTree>
    <p:extLst>
      <p:ext uri="{BB962C8B-B14F-4D97-AF65-F5344CB8AC3E}">
        <p14:creationId xmlns:p14="http://schemas.microsoft.com/office/powerpoint/2010/main" val="281061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E7DBF-6D4F-F913-FD83-97F6D9996869}"/>
              </a:ext>
            </a:extLst>
          </p:cNvPr>
          <p:cNvSpPr>
            <a:spLocks noGrp="1"/>
          </p:cNvSpPr>
          <p:nvPr>
            <p:ph type="ctrTitle"/>
          </p:nvPr>
        </p:nvSpPr>
        <p:spPr>
          <a:xfrm>
            <a:off x="1524000" y="363894"/>
            <a:ext cx="9144000" cy="774442"/>
          </a:xfrm>
        </p:spPr>
        <p:txBody>
          <a:bodyPr>
            <a:normAutofit/>
          </a:bodyPr>
          <a:lstStyle/>
          <a:p>
            <a:pPr algn="ctr">
              <a:lnSpc>
                <a:spcPct val="100000"/>
              </a:lnSpc>
            </a:pPr>
            <a:r>
              <a:rPr lang="en-US" sz="4000" b="1" dirty="0">
                <a:latin typeface="Times New Roman" panose="02020603050405020304" pitchFamily="18" charset="0"/>
                <a:cs typeface="Times New Roman" panose="02020603050405020304" pitchFamily="18" charset="0"/>
              </a:rPr>
              <a:t>CONTENTS</a:t>
            </a:r>
            <a:endParaRPr lang="en-IN" sz="4000" dirty="0">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C98A07C0-A2CF-FE1D-243C-C6053080F902}"/>
              </a:ext>
            </a:extLst>
          </p:cNvPr>
          <p:cNvSpPr>
            <a:spLocks noGrp="1"/>
          </p:cNvSpPr>
          <p:nvPr>
            <p:ph type="subTitle" idx="1"/>
          </p:nvPr>
        </p:nvSpPr>
        <p:spPr>
          <a:xfrm>
            <a:off x="3138196" y="1623528"/>
            <a:ext cx="5915608" cy="4544007"/>
          </a:xfrm>
        </p:spPr>
        <p:txBody>
          <a:bodyPr>
            <a:normAutofit lnSpcReduction="10000"/>
          </a:bodyPr>
          <a:lstStyle/>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US"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Title</a:t>
            </a: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US"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Contents </a:t>
            </a: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Modules</a:t>
            </a: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Objectives</a:t>
            </a: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lang="en-IN" sz="2000" cap="none" noProof="0" dirty="0">
                <a:solidFill>
                  <a:schemeClr val="tx1"/>
                </a:solidFill>
                <a:latin typeface="Times New Roman" panose="02020603050405020304" pitchFamily="18" charset="0"/>
                <a:cs typeface="Times New Roman" panose="02020603050405020304" pitchFamily="18" charset="0"/>
              </a:rPr>
              <a:t>Software requirements</a:t>
            </a: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US"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Introduction</a:t>
            </a: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US" i="0" u="none" strike="noStrike" kern="1200" spc="0" normalizeH="0" baseline="0" noProof="0" dirty="0">
                <a:ln>
                  <a:noFill/>
                </a:ln>
                <a:effectLst/>
                <a:uLnTx/>
                <a:uFillTx/>
                <a:latin typeface="Times New Roman" panose="02020603050405020304" pitchFamily="18" charset="0"/>
                <a:cs typeface="Times New Roman" panose="02020603050405020304" pitchFamily="18" charset="0"/>
              </a:rPr>
              <a:t>Admin Login </a:t>
            </a:r>
            <a:endPar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lang="en-IN" dirty="0">
                <a:ln>
                  <a:noFill/>
                </a:ln>
                <a:effectLst/>
                <a:latin typeface="Times New Roman" panose="02020603050405020304" pitchFamily="18" charset="0"/>
                <a:cs typeface="Times New Roman" panose="02020603050405020304" pitchFamily="18" charset="0"/>
              </a:rPr>
              <a:t>Customer registration and login</a:t>
            </a:r>
            <a:endPar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lang="en-IN" dirty="0">
                <a:ln>
                  <a:noFill/>
                </a:ln>
                <a:effectLst/>
                <a:latin typeface="Times New Roman" panose="02020603050405020304" pitchFamily="18" charset="0"/>
                <a:cs typeface="Times New Roman" panose="02020603050405020304" pitchFamily="18" charset="0"/>
              </a:rPr>
              <a:t>Manager Registration and login</a:t>
            </a:r>
            <a:endPar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IN"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Engineer Reg</a:t>
            </a:r>
            <a:r>
              <a:rPr lang="en-IN" dirty="0" err="1">
                <a:ln>
                  <a:noFill/>
                </a:ln>
                <a:effectLst/>
                <a:latin typeface="Times New Roman" panose="02020603050405020304" pitchFamily="18" charset="0"/>
                <a:cs typeface="Times New Roman" panose="02020603050405020304" pitchFamily="18" charset="0"/>
              </a:rPr>
              <a:t>istration</a:t>
            </a:r>
            <a:r>
              <a:rPr lang="en-IN" dirty="0">
                <a:ln>
                  <a:noFill/>
                </a:ln>
                <a:effectLst/>
                <a:latin typeface="Times New Roman" panose="02020603050405020304" pitchFamily="18" charset="0"/>
                <a:cs typeface="Times New Roman" panose="02020603050405020304" pitchFamily="18" charset="0"/>
              </a:rPr>
              <a:t> and login</a:t>
            </a:r>
            <a:endPar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Testing reports</a:t>
            </a: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Conclusion</a:t>
            </a:r>
          </a:p>
          <a:p>
            <a:pPr marL="514350" marR="0" lvl="0" indent="-514350" algn="l" defTabSz="457200" rtl="0" eaLnBrk="1" fontAlgn="auto" latinLnBrk="0" hangingPunct="1">
              <a:lnSpc>
                <a:spcPct val="100000"/>
              </a:lnSpc>
              <a:spcBef>
                <a:spcPts val="201"/>
              </a:spcBef>
              <a:spcAft>
                <a:spcPts val="201"/>
              </a:spcAft>
              <a:buClrTx/>
              <a:buSzTx/>
              <a:buFont typeface="+mj-lt"/>
              <a:buAutoNum type="romanLcPeriod"/>
              <a:tabLst/>
              <a:defRPr/>
            </a:pPr>
            <a:r>
              <a:rPr kumimoji="0" lang="en-IN" sz="20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Thank you</a:t>
            </a:r>
          </a:p>
          <a:p>
            <a:endParaRPr lang="en-IN" sz="2000" dirty="0"/>
          </a:p>
        </p:txBody>
      </p:sp>
    </p:spTree>
    <p:extLst>
      <p:ext uri="{BB962C8B-B14F-4D97-AF65-F5344CB8AC3E}">
        <p14:creationId xmlns:p14="http://schemas.microsoft.com/office/powerpoint/2010/main" val="4002149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B4E5-263E-018E-47FD-A8932820AA41}"/>
              </a:ext>
            </a:extLst>
          </p:cNvPr>
          <p:cNvSpPr>
            <a:spLocks noGrp="1"/>
          </p:cNvSpPr>
          <p:nvPr>
            <p:ph type="title"/>
          </p:nvPr>
        </p:nvSpPr>
        <p:spPr>
          <a:xfrm>
            <a:off x="1295401" y="355108"/>
            <a:ext cx="9590550" cy="905522"/>
          </a:xfrm>
        </p:spPr>
        <p:txBody>
          <a:bodyPr/>
          <a:lstStyle/>
          <a:p>
            <a:r>
              <a:rPr lang="en-IN" dirty="0"/>
              <a:t>Manager Dashboard</a:t>
            </a:r>
          </a:p>
        </p:txBody>
      </p:sp>
      <p:sp>
        <p:nvSpPr>
          <p:cNvPr id="3" name="Text Placeholder 2">
            <a:extLst>
              <a:ext uri="{FF2B5EF4-FFF2-40B4-BE49-F238E27FC236}">
                <a16:creationId xmlns:a16="http://schemas.microsoft.com/office/drawing/2014/main" id="{3AF31335-420A-CAAE-542D-BA05DE9A5B5A}"/>
              </a:ext>
            </a:extLst>
          </p:cNvPr>
          <p:cNvSpPr>
            <a:spLocks noGrp="1"/>
          </p:cNvSpPr>
          <p:nvPr>
            <p:ph type="body" idx="1"/>
          </p:nvPr>
        </p:nvSpPr>
        <p:spPr>
          <a:xfrm>
            <a:off x="390617" y="1580224"/>
            <a:ext cx="11461072" cy="4922667"/>
          </a:xfrm>
        </p:spPr>
        <p:txBody>
          <a:bodyPr>
            <a:normAutofit/>
          </a:bodyPr>
          <a:lstStyle/>
          <a:p>
            <a:pPr marL="342900" indent="-342900" algn="l">
              <a:buFont typeface="Wingdings" panose="05000000000000000000" pitchFamily="2" charset="2"/>
              <a:buChar char="v"/>
            </a:pPr>
            <a:endParaRPr lang="en-US" dirty="0"/>
          </a:p>
          <a:p>
            <a:pPr marL="342900" indent="-342900" algn="l">
              <a:buFont typeface="Wingdings" panose="05000000000000000000" pitchFamily="2" charset="2"/>
              <a:buChar char="v"/>
            </a:pPr>
            <a:endParaRPr lang="en-US" dirty="0"/>
          </a:p>
          <a:p>
            <a:pPr marL="342900" indent="-342900" algn="l">
              <a:buFont typeface="Wingdings" panose="05000000000000000000" pitchFamily="2" charset="2"/>
              <a:buChar char="v"/>
            </a:pPr>
            <a:r>
              <a:rPr lang="en-US" dirty="0"/>
              <a:t>Upon signing in, the manager gains access to the </a:t>
            </a:r>
          </a:p>
          <a:p>
            <a:pPr algn="l"/>
            <a:r>
              <a:rPr lang="en-US" dirty="0"/>
              <a:t>     dashboard interface.</a:t>
            </a:r>
          </a:p>
          <a:p>
            <a:pPr marL="342900" indent="-342900" algn="l">
              <a:buFont typeface="Wingdings" panose="05000000000000000000" pitchFamily="2" charset="2"/>
              <a:buChar char="v"/>
            </a:pPr>
            <a:r>
              <a:rPr lang="en-US" dirty="0"/>
              <a:t>Within the dashboard, the manager can </a:t>
            </a:r>
          </a:p>
          <a:p>
            <a:pPr algn="l"/>
            <a:r>
              <a:rPr lang="en-US" dirty="0"/>
              <a:t>      conveniently view customer complaints.</a:t>
            </a:r>
          </a:p>
          <a:p>
            <a:pPr marL="342900" indent="-342900" algn="l">
              <a:buFont typeface="Wingdings" panose="05000000000000000000" pitchFamily="2" charset="2"/>
              <a:buChar char="v"/>
            </a:pPr>
            <a:r>
              <a:rPr lang="en-US" dirty="0"/>
              <a:t>Additionally, the dashboard provides access to </a:t>
            </a:r>
          </a:p>
          <a:p>
            <a:pPr algn="l"/>
            <a:r>
              <a:rPr lang="en-US" dirty="0"/>
              <a:t>     customer feedback for review and analysis.</a:t>
            </a:r>
          </a:p>
        </p:txBody>
      </p:sp>
      <p:pic>
        <p:nvPicPr>
          <p:cNvPr id="7" name="Picture 6">
            <a:extLst>
              <a:ext uri="{FF2B5EF4-FFF2-40B4-BE49-F238E27FC236}">
                <a16:creationId xmlns:a16="http://schemas.microsoft.com/office/drawing/2014/main" id="{32E4B74B-8331-D30B-2C98-0774C928C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043" y="1713391"/>
            <a:ext cx="5755689" cy="4358936"/>
          </a:xfrm>
          <a:prstGeom prst="rect">
            <a:avLst/>
          </a:prstGeom>
        </p:spPr>
      </p:pic>
    </p:spTree>
    <p:extLst>
      <p:ext uri="{BB962C8B-B14F-4D97-AF65-F5344CB8AC3E}">
        <p14:creationId xmlns:p14="http://schemas.microsoft.com/office/powerpoint/2010/main" val="160793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2BFE4-D243-3C5B-76F0-07949FCC3CA3}"/>
              </a:ext>
            </a:extLst>
          </p:cNvPr>
          <p:cNvSpPr>
            <a:spLocks noGrp="1"/>
          </p:cNvSpPr>
          <p:nvPr>
            <p:ph type="title"/>
          </p:nvPr>
        </p:nvSpPr>
        <p:spPr>
          <a:xfrm>
            <a:off x="1295401" y="319597"/>
            <a:ext cx="9590550" cy="683580"/>
          </a:xfrm>
        </p:spPr>
        <p:txBody>
          <a:bodyPr>
            <a:normAutofit fontScale="90000"/>
          </a:bodyPr>
          <a:lstStyle/>
          <a:p>
            <a:r>
              <a:rPr lang="en-IN" dirty="0"/>
              <a:t>Manager Dashboard</a:t>
            </a:r>
          </a:p>
        </p:txBody>
      </p:sp>
      <p:sp>
        <p:nvSpPr>
          <p:cNvPr id="3" name="Text Placeholder 2">
            <a:extLst>
              <a:ext uri="{FF2B5EF4-FFF2-40B4-BE49-F238E27FC236}">
                <a16:creationId xmlns:a16="http://schemas.microsoft.com/office/drawing/2014/main" id="{27799DA5-82FF-6909-EA6D-680DC93C81C6}"/>
              </a:ext>
            </a:extLst>
          </p:cNvPr>
          <p:cNvSpPr>
            <a:spLocks noGrp="1"/>
          </p:cNvSpPr>
          <p:nvPr>
            <p:ph type="body" idx="1"/>
          </p:nvPr>
        </p:nvSpPr>
        <p:spPr>
          <a:xfrm>
            <a:off x="287045" y="1455938"/>
            <a:ext cx="11466990" cy="5082465"/>
          </a:xfrm>
        </p:spPr>
        <p:txBody>
          <a:bodyPr/>
          <a:lstStyle/>
          <a:p>
            <a:pPr marL="342900" indent="-342900" algn="l">
              <a:buFont typeface="Wingdings" panose="05000000000000000000" pitchFamily="2" charset="2"/>
              <a:buChar char="v"/>
            </a:pPr>
            <a:endParaRPr lang="en-US" dirty="0"/>
          </a:p>
          <a:p>
            <a:pPr marL="342900" indent="-342900" algn="l">
              <a:buFont typeface="Wingdings" panose="05000000000000000000" pitchFamily="2" charset="2"/>
              <a:buChar char="v"/>
            </a:pPr>
            <a:endParaRPr lang="en-US" dirty="0"/>
          </a:p>
          <a:p>
            <a:pPr marL="342900" indent="-342900" algn="l">
              <a:buFont typeface="Wingdings" panose="05000000000000000000" pitchFamily="2" charset="2"/>
              <a:buChar char="v"/>
            </a:pPr>
            <a:r>
              <a:rPr lang="en-US" dirty="0"/>
              <a:t>Upon selecting "View All Complaints," the</a:t>
            </a:r>
          </a:p>
          <a:p>
            <a:pPr algn="l"/>
            <a:r>
              <a:rPr lang="en-US" dirty="0"/>
              <a:t>     manager gains access to a list of customer </a:t>
            </a:r>
          </a:p>
          <a:p>
            <a:pPr algn="l"/>
            <a:r>
              <a:rPr lang="en-US" dirty="0"/>
              <a:t>      issues.</a:t>
            </a:r>
          </a:p>
          <a:p>
            <a:pPr marL="342900" indent="-342900" algn="l">
              <a:buFont typeface="Wingdings" panose="05000000000000000000" pitchFamily="2" charset="2"/>
              <a:buChar char="v"/>
            </a:pPr>
            <a:r>
              <a:rPr lang="en-US" dirty="0"/>
              <a:t>Each entry in the list provides detailed </a:t>
            </a:r>
          </a:p>
          <a:p>
            <a:pPr algn="l"/>
            <a:r>
              <a:rPr lang="en-US" dirty="0"/>
              <a:t>     information, including the customer’s</a:t>
            </a:r>
          </a:p>
          <a:p>
            <a:pPr algn="l"/>
            <a:r>
              <a:rPr lang="en-US" dirty="0"/>
              <a:t>     email </a:t>
            </a:r>
            <a:r>
              <a:rPr lang="en-US" dirty="0" err="1"/>
              <a:t>Pincode</a:t>
            </a:r>
            <a:r>
              <a:rPr lang="en-US" dirty="0"/>
              <a:t> and status of the </a:t>
            </a:r>
            <a:r>
              <a:rPr lang="en-US" dirty="0" err="1"/>
              <a:t>grivience</a:t>
            </a:r>
            <a:r>
              <a:rPr lang="en-US" dirty="0"/>
              <a:t>.</a:t>
            </a:r>
          </a:p>
        </p:txBody>
      </p:sp>
      <p:pic>
        <p:nvPicPr>
          <p:cNvPr id="5" name="Picture 4">
            <a:extLst>
              <a:ext uri="{FF2B5EF4-FFF2-40B4-BE49-F238E27FC236}">
                <a16:creationId xmlns:a16="http://schemas.microsoft.com/office/drawing/2014/main" id="{BB68FCB2-304B-536D-321F-62CAC65A1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746" y="1582932"/>
            <a:ext cx="6516209" cy="4169798"/>
          </a:xfrm>
          <a:prstGeom prst="rect">
            <a:avLst/>
          </a:prstGeom>
        </p:spPr>
      </p:pic>
    </p:spTree>
    <p:extLst>
      <p:ext uri="{BB962C8B-B14F-4D97-AF65-F5344CB8AC3E}">
        <p14:creationId xmlns:p14="http://schemas.microsoft.com/office/powerpoint/2010/main" val="202160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C133-82EE-256C-C81F-22FFF115C2B9}"/>
              </a:ext>
            </a:extLst>
          </p:cNvPr>
          <p:cNvSpPr>
            <a:spLocks noGrp="1"/>
          </p:cNvSpPr>
          <p:nvPr>
            <p:ph type="title"/>
          </p:nvPr>
        </p:nvSpPr>
        <p:spPr>
          <a:xfrm>
            <a:off x="1295401" y="257453"/>
            <a:ext cx="9590550" cy="710213"/>
          </a:xfrm>
        </p:spPr>
        <p:txBody>
          <a:bodyPr/>
          <a:lstStyle/>
          <a:p>
            <a:r>
              <a:rPr lang="en-IN" dirty="0"/>
              <a:t>Manager dashboard</a:t>
            </a:r>
          </a:p>
        </p:txBody>
      </p:sp>
      <p:sp>
        <p:nvSpPr>
          <p:cNvPr id="3" name="Text Placeholder 2">
            <a:extLst>
              <a:ext uri="{FF2B5EF4-FFF2-40B4-BE49-F238E27FC236}">
                <a16:creationId xmlns:a16="http://schemas.microsoft.com/office/drawing/2014/main" id="{EC77D837-CABA-80E9-D2BB-9B046A5C5786}"/>
              </a:ext>
            </a:extLst>
          </p:cNvPr>
          <p:cNvSpPr>
            <a:spLocks noGrp="1"/>
          </p:cNvSpPr>
          <p:nvPr>
            <p:ph type="body" idx="1"/>
          </p:nvPr>
        </p:nvSpPr>
        <p:spPr>
          <a:xfrm>
            <a:off x="559292" y="1109710"/>
            <a:ext cx="11168109" cy="5490838"/>
          </a:xfrm>
        </p:spPr>
        <p:txBody>
          <a:bodyPr>
            <a:normAutofit fontScale="85000" lnSpcReduction="1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l"/>
            <a:endParaRPr lang="en-IN" dirty="0"/>
          </a:p>
          <a:p>
            <a:pPr algn="l"/>
            <a:endParaRPr lang="en-IN" dirty="0"/>
          </a:p>
          <a:p>
            <a:pPr algn="l"/>
            <a:endParaRPr lang="en-IN" dirty="0"/>
          </a:p>
          <a:p>
            <a:pPr algn="l"/>
            <a:r>
              <a:rPr lang="en-IN" dirty="0"/>
              <a:t>After viewing the complaint the manager will                        If any complaints are assigned to engineers it will assign the </a:t>
            </a:r>
          </a:p>
          <a:p>
            <a:pPr algn="l"/>
            <a:r>
              <a:rPr lang="en-IN" dirty="0"/>
              <a:t>tasks to the engineers to resolve the issues.                              tasks show as already assigned </a:t>
            </a:r>
            <a:r>
              <a:rPr lang="en-IN" dirty="0" err="1"/>
              <a:t>otherswise</a:t>
            </a:r>
            <a:r>
              <a:rPr lang="en-IN" dirty="0"/>
              <a:t> it will assign </a:t>
            </a:r>
          </a:p>
          <a:p>
            <a:pPr algn="l"/>
            <a:r>
              <a:rPr lang="en-IN" dirty="0"/>
              <a:t>                                                                                                   the tasks to the engineers.</a:t>
            </a:r>
          </a:p>
        </p:txBody>
      </p:sp>
      <p:pic>
        <p:nvPicPr>
          <p:cNvPr id="5" name="Picture 4">
            <a:extLst>
              <a:ext uri="{FF2B5EF4-FFF2-40B4-BE49-F238E27FC236}">
                <a16:creationId xmlns:a16="http://schemas.microsoft.com/office/drawing/2014/main" id="{E9D3F431-13DD-1A2D-A165-5F2363693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1109710"/>
            <a:ext cx="5711301" cy="4034892"/>
          </a:xfrm>
          <a:prstGeom prst="rect">
            <a:avLst/>
          </a:prstGeom>
        </p:spPr>
      </p:pic>
      <p:pic>
        <p:nvPicPr>
          <p:cNvPr id="7" name="Picture 6">
            <a:extLst>
              <a:ext uri="{FF2B5EF4-FFF2-40B4-BE49-F238E27FC236}">
                <a16:creationId xmlns:a16="http://schemas.microsoft.com/office/drawing/2014/main" id="{B4C7BA33-B540-2002-FB80-947826677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78" y="1109710"/>
            <a:ext cx="5442013" cy="4034892"/>
          </a:xfrm>
          <a:prstGeom prst="rect">
            <a:avLst/>
          </a:prstGeom>
        </p:spPr>
      </p:pic>
    </p:spTree>
    <p:extLst>
      <p:ext uri="{BB962C8B-B14F-4D97-AF65-F5344CB8AC3E}">
        <p14:creationId xmlns:p14="http://schemas.microsoft.com/office/powerpoint/2010/main" val="1917005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A0DB-4226-33FE-9DD5-4387899307DB}"/>
              </a:ext>
            </a:extLst>
          </p:cNvPr>
          <p:cNvSpPr>
            <a:spLocks noGrp="1"/>
          </p:cNvSpPr>
          <p:nvPr>
            <p:ph type="title"/>
          </p:nvPr>
        </p:nvSpPr>
        <p:spPr>
          <a:xfrm>
            <a:off x="1295401" y="337351"/>
            <a:ext cx="9590550" cy="781235"/>
          </a:xfrm>
        </p:spPr>
        <p:txBody>
          <a:bodyPr/>
          <a:lstStyle/>
          <a:p>
            <a:r>
              <a:rPr lang="en-IN" dirty="0"/>
              <a:t>Manager Dashboard</a:t>
            </a:r>
          </a:p>
        </p:txBody>
      </p:sp>
      <p:sp>
        <p:nvSpPr>
          <p:cNvPr id="3" name="Text Placeholder 2">
            <a:extLst>
              <a:ext uri="{FF2B5EF4-FFF2-40B4-BE49-F238E27FC236}">
                <a16:creationId xmlns:a16="http://schemas.microsoft.com/office/drawing/2014/main" id="{B2268EC9-6E3E-7B40-D3DF-E19DE4643458}"/>
              </a:ext>
            </a:extLst>
          </p:cNvPr>
          <p:cNvSpPr>
            <a:spLocks noGrp="1"/>
          </p:cNvSpPr>
          <p:nvPr>
            <p:ph type="body" idx="1"/>
          </p:nvPr>
        </p:nvSpPr>
        <p:spPr>
          <a:xfrm>
            <a:off x="284085" y="1473693"/>
            <a:ext cx="11469950" cy="5046956"/>
          </a:xfrm>
        </p:spPr>
        <p:txBody>
          <a:bodyPr>
            <a:normAutofit fontScale="92500" lnSpcReduction="10000"/>
          </a:bodyPr>
          <a:lstStyle/>
          <a:p>
            <a:r>
              <a:rPr lang="en-IN" dirty="0"/>
              <a:t>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l"/>
            <a:endParaRPr lang="en-US" dirty="0"/>
          </a:p>
          <a:p>
            <a:pPr algn="l"/>
            <a:r>
              <a:rPr lang="en-US" dirty="0"/>
              <a:t>When the manager presses the "View Feedbacks" button, the system displays all feedback submitted by customers.</a:t>
            </a:r>
            <a:endParaRPr lang="en-IN" dirty="0"/>
          </a:p>
        </p:txBody>
      </p:sp>
      <p:pic>
        <p:nvPicPr>
          <p:cNvPr id="5" name="Picture 4">
            <a:extLst>
              <a:ext uri="{FF2B5EF4-FFF2-40B4-BE49-F238E27FC236}">
                <a16:creationId xmlns:a16="http://schemas.microsoft.com/office/drawing/2014/main" id="{C4A8F36F-13F4-7233-B1CB-FC1BC8E80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65" y="1473693"/>
            <a:ext cx="11200660" cy="4124325"/>
          </a:xfrm>
          <a:prstGeom prst="rect">
            <a:avLst/>
          </a:prstGeom>
        </p:spPr>
      </p:pic>
    </p:spTree>
    <p:extLst>
      <p:ext uri="{BB962C8B-B14F-4D97-AF65-F5344CB8AC3E}">
        <p14:creationId xmlns:p14="http://schemas.microsoft.com/office/powerpoint/2010/main" val="3976902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CFAF-C0E7-3ABF-8103-450B75AD9D0C}"/>
              </a:ext>
            </a:extLst>
          </p:cNvPr>
          <p:cNvSpPr>
            <a:spLocks noGrp="1"/>
          </p:cNvSpPr>
          <p:nvPr>
            <p:ph type="title"/>
          </p:nvPr>
        </p:nvSpPr>
        <p:spPr>
          <a:xfrm>
            <a:off x="1295401" y="390618"/>
            <a:ext cx="9590550" cy="550415"/>
          </a:xfrm>
        </p:spPr>
        <p:txBody>
          <a:bodyPr>
            <a:normAutofit fontScale="90000"/>
          </a:bodyPr>
          <a:lstStyle/>
          <a:p>
            <a:r>
              <a:rPr lang="en-IN" dirty="0"/>
              <a:t>ENGINEER COMPONENTS</a:t>
            </a:r>
          </a:p>
        </p:txBody>
      </p:sp>
      <p:sp>
        <p:nvSpPr>
          <p:cNvPr id="3" name="Text Placeholder 2">
            <a:extLst>
              <a:ext uri="{FF2B5EF4-FFF2-40B4-BE49-F238E27FC236}">
                <a16:creationId xmlns:a16="http://schemas.microsoft.com/office/drawing/2014/main" id="{2047A8BD-AD6B-7878-3027-F5E5F019137A}"/>
              </a:ext>
            </a:extLst>
          </p:cNvPr>
          <p:cNvSpPr>
            <a:spLocks noGrp="1"/>
          </p:cNvSpPr>
          <p:nvPr>
            <p:ph type="body" idx="1"/>
          </p:nvPr>
        </p:nvSpPr>
        <p:spPr>
          <a:xfrm>
            <a:off x="355106" y="1145218"/>
            <a:ext cx="11434439" cy="5322163"/>
          </a:xfrm>
        </p:spPr>
        <p:txBody>
          <a:bodyPr/>
          <a:lstStyle/>
          <a:p>
            <a:endParaRPr lang="en-IN" dirty="0"/>
          </a:p>
          <a:p>
            <a:endParaRPr lang="en-IN" dirty="0"/>
          </a:p>
          <a:p>
            <a:pPr marL="514350" indent="-514350">
              <a:buFont typeface="+mj-lt"/>
              <a:buAutoNum type="romanLcPeriod"/>
            </a:pPr>
            <a:r>
              <a:rPr lang="en-IN" dirty="0"/>
              <a:t>Engineer Register</a:t>
            </a:r>
          </a:p>
          <a:p>
            <a:pPr marL="514350" indent="-514350">
              <a:buFont typeface="+mj-lt"/>
              <a:buAutoNum type="romanLcPeriod"/>
            </a:pPr>
            <a:r>
              <a:rPr lang="en-IN" dirty="0"/>
              <a:t>Engineer Login</a:t>
            </a:r>
          </a:p>
          <a:p>
            <a:pPr marL="514350" indent="-514350">
              <a:buFont typeface="+mj-lt"/>
              <a:buAutoNum type="romanLcPeriod"/>
            </a:pPr>
            <a:r>
              <a:rPr lang="en-IN" dirty="0"/>
              <a:t>Engineer Dashboard</a:t>
            </a:r>
          </a:p>
          <a:p>
            <a:pPr marL="514350" indent="-514350">
              <a:buFont typeface="+mj-lt"/>
              <a:buAutoNum type="romanLcPeriod"/>
            </a:pPr>
            <a:r>
              <a:rPr lang="en-IN" dirty="0"/>
              <a:t>View all complaints</a:t>
            </a:r>
          </a:p>
          <a:p>
            <a:pPr marL="514350" indent="-514350">
              <a:buFont typeface="+mj-lt"/>
              <a:buAutoNum type="romanLcPeriod"/>
            </a:pPr>
            <a:r>
              <a:rPr lang="en-IN" dirty="0"/>
              <a:t>View  all feedbacks</a:t>
            </a:r>
          </a:p>
        </p:txBody>
      </p:sp>
    </p:spTree>
    <p:extLst>
      <p:ext uri="{BB962C8B-B14F-4D97-AF65-F5344CB8AC3E}">
        <p14:creationId xmlns:p14="http://schemas.microsoft.com/office/powerpoint/2010/main" val="4140504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4763" y="429491"/>
            <a:ext cx="6868132" cy="789709"/>
          </a:xfrm>
        </p:spPr>
        <p:txBody>
          <a:bodyPr/>
          <a:lstStyle/>
          <a:p>
            <a:r>
              <a:rPr lang="en-IN" dirty="0"/>
              <a:t>Engineer Register</a:t>
            </a:r>
          </a:p>
        </p:txBody>
      </p:sp>
      <p:sp>
        <p:nvSpPr>
          <p:cNvPr id="3" name="Text Placeholder 2"/>
          <p:cNvSpPr>
            <a:spLocks noGrp="1"/>
          </p:cNvSpPr>
          <p:nvPr>
            <p:ph type="body" idx="1"/>
          </p:nvPr>
        </p:nvSpPr>
        <p:spPr>
          <a:xfrm>
            <a:off x="292963" y="1409700"/>
            <a:ext cx="11529446" cy="5181600"/>
          </a:xfrm>
        </p:spPr>
        <p:txBody>
          <a:bodyPr/>
          <a:lstStyle/>
          <a:p>
            <a:pPr marL="342900" indent="-342900" algn="l">
              <a:buFont typeface="Wingdings" panose="05000000000000000000" pitchFamily="2" charset="2"/>
              <a:buChar char="v"/>
            </a:pPr>
            <a:endParaRPr lang="en-IN" dirty="0"/>
          </a:p>
          <a:p>
            <a:pPr marL="342900" indent="-342900" algn="l">
              <a:buFont typeface="Wingdings" panose="05000000000000000000" pitchFamily="2" charset="2"/>
              <a:buChar char="v"/>
            </a:pPr>
            <a:r>
              <a:rPr lang="en-IN" dirty="0"/>
              <a:t>Engineer can Register by providing </a:t>
            </a:r>
          </a:p>
          <a:p>
            <a:pPr algn="l"/>
            <a:r>
              <a:rPr lang="en-IN" dirty="0"/>
              <a:t>     necessary information like Email, Password and </a:t>
            </a:r>
          </a:p>
          <a:p>
            <a:pPr algn="l"/>
            <a:r>
              <a:rPr lang="en-IN" dirty="0"/>
              <a:t>     Name of the engineers.</a:t>
            </a:r>
          </a:p>
          <a:p>
            <a:pPr marL="342900" indent="-342900" algn="l">
              <a:buFont typeface="Wingdings" panose="05000000000000000000" pitchFamily="2" charset="2"/>
              <a:buChar char="v"/>
            </a:pPr>
            <a:r>
              <a:rPr lang="en-IN" dirty="0"/>
              <a:t>After clicking on submit button an account will</a:t>
            </a:r>
          </a:p>
          <a:p>
            <a:pPr algn="l"/>
            <a:r>
              <a:rPr lang="en-IN" dirty="0"/>
              <a:t>     be created for the engineers and the admin can </a:t>
            </a:r>
          </a:p>
          <a:p>
            <a:pPr algn="l"/>
            <a:r>
              <a:rPr lang="en-IN" dirty="0"/>
              <a:t>     view the information regarding the engineers who</a:t>
            </a:r>
          </a:p>
          <a:p>
            <a:pPr algn="l"/>
            <a:r>
              <a:rPr lang="en-IN" dirty="0"/>
              <a:t>     registered.</a:t>
            </a:r>
          </a:p>
        </p:txBody>
      </p:sp>
      <p:pic>
        <p:nvPicPr>
          <p:cNvPr id="5" name="Picture 4" descr="Screenshot 2024-03-26 142152.png"/>
          <p:cNvPicPr>
            <a:picLocks noChangeAspect="1"/>
          </p:cNvPicPr>
          <p:nvPr/>
        </p:nvPicPr>
        <p:blipFill>
          <a:blip r:embed="rId3"/>
          <a:stretch>
            <a:fillRect/>
          </a:stretch>
        </p:blipFill>
        <p:spPr>
          <a:xfrm>
            <a:off x="6382242" y="1524110"/>
            <a:ext cx="5587816" cy="364269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3150" y="438149"/>
            <a:ext cx="7400926" cy="809625"/>
          </a:xfrm>
        </p:spPr>
        <p:txBody>
          <a:bodyPr>
            <a:normAutofit/>
          </a:bodyPr>
          <a:lstStyle/>
          <a:p>
            <a:r>
              <a:rPr lang="en-IN" dirty="0"/>
              <a:t>Engineer Login</a:t>
            </a:r>
          </a:p>
        </p:txBody>
      </p:sp>
      <p:sp>
        <p:nvSpPr>
          <p:cNvPr id="3" name="Text Placeholder 2"/>
          <p:cNvSpPr>
            <a:spLocks noGrp="1"/>
          </p:cNvSpPr>
          <p:nvPr>
            <p:ph type="body" idx="1"/>
          </p:nvPr>
        </p:nvSpPr>
        <p:spPr>
          <a:xfrm>
            <a:off x="1438274" y="1752600"/>
            <a:ext cx="9514351" cy="3762375"/>
          </a:xfrm>
        </p:spPr>
        <p:txBody>
          <a:bodyPr/>
          <a:lstStyle/>
          <a:p>
            <a:r>
              <a:rPr lang="en-IN" dirty="0"/>
              <a:t>*Engineer can login with their registered email and password</a:t>
            </a:r>
          </a:p>
        </p:txBody>
      </p:sp>
      <p:pic>
        <p:nvPicPr>
          <p:cNvPr id="5" name="Picture 4" descr="Screenshot 2024-03-26 142129.png"/>
          <p:cNvPicPr>
            <a:picLocks noChangeAspect="1"/>
          </p:cNvPicPr>
          <p:nvPr/>
        </p:nvPicPr>
        <p:blipFill>
          <a:blip r:embed="rId2"/>
          <a:stretch>
            <a:fillRect/>
          </a:stretch>
        </p:blipFill>
        <p:spPr>
          <a:xfrm>
            <a:off x="2978111" y="2327707"/>
            <a:ext cx="7059886" cy="362967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225" y="247650"/>
            <a:ext cx="9085725" cy="971550"/>
          </a:xfrm>
        </p:spPr>
        <p:txBody>
          <a:bodyPr>
            <a:normAutofit/>
          </a:bodyPr>
          <a:lstStyle/>
          <a:p>
            <a:r>
              <a:rPr lang="en-IN" dirty="0"/>
              <a:t>Engineer Dashboard</a:t>
            </a:r>
          </a:p>
        </p:txBody>
      </p:sp>
      <p:pic>
        <p:nvPicPr>
          <p:cNvPr id="4" name="Picture 3" descr="Screenshot 2024-03-26 142719.png"/>
          <p:cNvPicPr>
            <a:picLocks noChangeAspect="1"/>
          </p:cNvPicPr>
          <p:nvPr/>
        </p:nvPicPr>
        <p:blipFill>
          <a:blip r:embed="rId2"/>
          <a:stretch>
            <a:fillRect/>
          </a:stretch>
        </p:blipFill>
        <p:spPr>
          <a:xfrm>
            <a:off x="2507496" y="2085511"/>
            <a:ext cx="7671182" cy="36215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150" y="723901"/>
            <a:ext cx="8992155" cy="1028699"/>
          </a:xfrm>
        </p:spPr>
        <p:txBody>
          <a:bodyPr/>
          <a:lstStyle/>
          <a:p>
            <a:r>
              <a:rPr lang="en-IN" dirty="0"/>
              <a:t>VIEW ALL COMPLAINTS</a:t>
            </a:r>
          </a:p>
        </p:txBody>
      </p:sp>
      <p:sp>
        <p:nvSpPr>
          <p:cNvPr id="3" name="Text Placeholder 2"/>
          <p:cNvSpPr>
            <a:spLocks noGrp="1"/>
          </p:cNvSpPr>
          <p:nvPr>
            <p:ph type="body" idx="1"/>
          </p:nvPr>
        </p:nvSpPr>
        <p:spPr>
          <a:xfrm>
            <a:off x="1362075" y="2143124"/>
            <a:ext cx="9315450" cy="3648075"/>
          </a:xfrm>
        </p:spPr>
        <p:txBody>
          <a:bodyPr/>
          <a:lstStyle/>
          <a:p>
            <a:r>
              <a:rPr lang="en-IN" dirty="0"/>
              <a:t>* The engineer can see all the complaints assigned to him/her along with the customer details with ticket Id attached.</a:t>
            </a:r>
          </a:p>
        </p:txBody>
      </p:sp>
      <p:pic>
        <p:nvPicPr>
          <p:cNvPr id="5" name="Picture 4" descr="WhatsApp Image 2024-03-26 at 4.44.54 PM.jpeg"/>
          <p:cNvPicPr>
            <a:picLocks noChangeAspect="1"/>
          </p:cNvPicPr>
          <p:nvPr/>
        </p:nvPicPr>
        <p:blipFill>
          <a:blip r:embed="rId2"/>
          <a:stretch>
            <a:fillRect/>
          </a:stretch>
        </p:blipFill>
        <p:spPr>
          <a:xfrm>
            <a:off x="2286000" y="3251429"/>
            <a:ext cx="7435049" cy="324702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0" y="514350"/>
            <a:ext cx="6657976" cy="1419225"/>
          </a:xfrm>
        </p:spPr>
        <p:txBody>
          <a:bodyPr>
            <a:normAutofit/>
          </a:bodyPr>
          <a:lstStyle/>
          <a:p>
            <a:r>
              <a:rPr lang="en-IN" dirty="0"/>
              <a:t>COMPLAINT STATUS UPDATE</a:t>
            </a:r>
          </a:p>
        </p:txBody>
      </p:sp>
      <p:sp>
        <p:nvSpPr>
          <p:cNvPr id="3" name="Text Placeholder 2"/>
          <p:cNvSpPr>
            <a:spLocks noGrp="1"/>
          </p:cNvSpPr>
          <p:nvPr>
            <p:ph type="body" idx="1"/>
          </p:nvPr>
        </p:nvSpPr>
        <p:spPr>
          <a:xfrm>
            <a:off x="1143000" y="2124075"/>
            <a:ext cx="10372725" cy="3905250"/>
          </a:xfrm>
        </p:spPr>
        <p:txBody>
          <a:bodyPr/>
          <a:lstStyle/>
          <a:p>
            <a:r>
              <a:rPr lang="en-US" dirty="0"/>
              <a:t>Engineer can edit the status of the complaint raised after working and resolving it</a:t>
            </a:r>
            <a:endParaRPr lang="en-IN" dirty="0"/>
          </a:p>
        </p:txBody>
      </p:sp>
      <p:pic>
        <p:nvPicPr>
          <p:cNvPr id="4" name="Picture 3" descr="WhatsApp Image 2024-03-26 at 4.44.58 PM.jpeg"/>
          <p:cNvPicPr>
            <a:picLocks noChangeAspect="1"/>
          </p:cNvPicPr>
          <p:nvPr/>
        </p:nvPicPr>
        <p:blipFill>
          <a:blip r:embed="rId2"/>
          <a:stretch>
            <a:fillRect/>
          </a:stretch>
        </p:blipFill>
        <p:spPr>
          <a:xfrm>
            <a:off x="2068834" y="2663480"/>
            <a:ext cx="8056242" cy="33753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2E88AC-D421-3A70-BA23-4BB6F76C4FC5}"/>
              </a:ext>
            </a:extLst>
          </p:cNvPr>
          <p:cNvGraphicFramePr>
            <a:graphicFrameLocks noGrp="1"/>
          </p:cNvGraphicFramePr>
          <p:nvPr>
            <p:extLst>
              <p:ext uri="{D42A27DB-BD31-4B8C-83A1-F6EECF244321}">
                <p14:modId xmlns:p14="http://schemas.microsoft.com/office/powerpoint/2010/main" val="1478852826"/>
              </p:ext>
            </p:extLst>
          </p:nvPr>
        </p:nvGraphicFramePr>
        <p:xfrm>
          <a:off x="1350963" y="1620351"/>
          <a:ext cx="9488672" cy="4052661"/>
        </p:xfrm>
        <a:graphic>
          <a:graphicData uri="http://schemas.openxmlformats.org/drawingml/2006/table">
            <a:tbl>
              <a:tblPr firstRow="1">
                <a:tableStyleId>{69012ECD-51FC-41F1-AA8D-1B2483CD663E}</a:tableStyleId>
              </a:tblPr>
              <a:tblGrid>
                <a:gridCol w="3204882">
                  <a:extLst>
                    <a:ext uri="{9D8B030D-6E8A-4147-A177-3AD203B41FA5}">
                      <a16:colId xmlns:a16="http://schemas.microsoft.com/office/drawing/2014/main" val="3202672050"/>
                    </a:ext>
                  </a:extLst>
                </a:gridCol>
                <a:gridCol w="2460652">
                  <a:extLst>
                    <a:ext uri="{9D8B030D-6E8A-4147-A177-3AD203B41FA5}">
                      <a16:colId xmlns:a16="http://schemas.microsoft.com/office/drawing/2014/main" val="2012865858"/>
                    </a:ext>
                  </a:extLst>
                </a:gridCol>
                <a:gridCol w="3823138">
                  <a:extLst>
                    <a:ext uri="{9D8B030D-6E8A-4147-A177-3AD203B41FA5}">
                      <a16:colId xmlns:a16="http://schemas.microsoft.com/office/drawing/2014/main" val="1851312597"/>
                    </a:ext>
                  </a:extLst>
                </a:gridCol>
              </a:tblGrid>
              <a:tr h="529399">
                <a:tc>
                  <a:txBody>
                    <a:bodyPr/>
                    <a:lstStyle/>
                    <a:p>
                      <a:pPr algn="ctr"/>
                      <a:r>
                        <a:rPr lang="en-US" sz="2400" dirty="0">
                          <a:latin typeface="Times New Roman" panose="02020603050405020304" pitchFamily="18" charset="0"/>
                          <a:cs typeface="Times New Roman" panose="02020603050405020304" pitchFamily="18" charset="0"/>
                        </a:rPr>
                        <a:t>Name</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dirty="0">
                          <a:latin typeface="Times New Roman" panose="02020603050405020304" pitchFamily="18" charset="0"/>
                          <a:cs typeface="Times New Roman" panose="02020603050405020304" pitchFamily="18" charset="0"/>
                        </a:rPr>
                        <a:t>Domain</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dirty="0">
                          <a:latin typeface="Times New Roman" panose="02020603050405020304" pitchFamily="18" charset="0"/>
                          <a:cs typeface="Times New Roman" panose="02020603050405020304" pitchFamily="18" charset="0"/>
                        </a:rPr>
                        <a:t>Modules</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20883251"/>
                  </a:ext>
                </a:extLst>
              </a:tr>
              <a:tr h="423519">
                <a:tc>
                  <a:txBody>
                    <a:bodyPr/>
                    <a:lstStyle/>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1. K Anish		                  </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dirty="0">
                          <a:latin typeface="Times New Roman" panose="02020603050405020304" pitchFamily="18" charset="0"/>
                          <a:cs typeface="Times New Roman" panose="02020603050405020304" pitchFamily="18" charset="0"/>
                        </a:rPr>
                        <a:t>Customer Login</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975083"/>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 typeface="+mj-lt"/>
                        <a:buNone/>
                        <a:tabLst/>
                        <a:defRPr/>
                      </a:pPr>
                      <a:r>
                        <a:rPr lang="en-US" sz="1600" b="1" dirty="0">
                          <a:latin typeface="Times New Roman" panose="02020603050405020304" pitchFamily="18" charset="0"/>
                          <a:cs typeface="Times New Roman" panose="02020603050405020304" pitchFamily="18" charset="0"/>
                        </a:rPr>
                        <a:t>2. Shri </a:t>
                      </a:r>
                      <a:r>
                        <a:rPr lang="en-US" sz="1600" b="1" dirty="0" err="1">
                          <a:latin typeface="Times New Roman" panose="02020603050405020304" pitchFamily="18" charset="0"/>
                          <a:cs typeface="Times New Roman" panose="02020603050405020304" pitchFamily="18" charset="0"/>
                        </a:rPr>
                        <a:t>Raghoottam</a:t>
                      </a:r>
                      <a:r>
                        <a:rPr lang="en-US" sz="1600" b="1" dirty="0">
                          <a:latin typeface="Times New Roman" panose="02020603050405020304" pitchFamily="18" charset="0"/>
                          <a:cs typeface="Times New Roman" panose="02020603050405020304" pitchFamily="18" charset="0"/>
                        </a:rPr>
                        <a:t> Korti</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dirty="0">
                          <a:latin typeface="Times New Roman" panose="02020603050405020304" pitchFamily="18" charset="0"/>
                          <a:cs typeface="Times New Roman" panose="02020603050405020304" pitchFamily="18" charset="0"/>
                        </a:rPr>
                        <a:t>Manager Login</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374003"/>
                  </a:ext>
                </a:extLst>
              </a:tr>
              <a:tr h="423519">
                <a:tc>
                  <a:txBody>
                    <a:bodyPr/>
                    <a:lstStyle/>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3. Shubhangi Vijay More</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a:t>
                      </a:r>
                      <a:r>
                        <a:rPr lang="en-US" sz="1600" b="1" u="sng" dirty="0">
                          <a:latin typeface="Times New Roman" panose="02020603050405020304" pitchFamily="18" charset="0"/>
                          <a:cs typeface="Times New Roman" panose="02020603050405020304" pitchFamily="18" charset="0"/>
                        </a:rPr>
                        <a:t>User</a:t>
                      </a:r>
                      <a:endParaRPr lang="en-US" sz="1600" b="1" u="none" dirty="0">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Customer Registration </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904289"/>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4. </a:t>
                      </a:r>
                      <a:r>
                        <a:rPr lang="en-US" sz="1600" b="1" dirty="0" err="1">
                          <a:latin typeface="Times New Roman" panose="02020603050405020304" pitchFamily="18" charset="0"/>
                          <a:cs typeface="Times New Roman" panose="02020603050405020304" pitchFamily="18" charset="0"/>
                        </a:rPr>
                        <a:t>Sonashree</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dirty="0">
                          <a:latin typeface="Times New Roman" panose="02020603050405020304" pitchFamily="18" charset="0"/>
                          <a:cs typeface="Times New Roman" panose="02020603050405020304" pitchFamily="18" charset="0"/>
                        </a:rPr>
                        <a:t>Feedback</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74697"/>
                  </a:ext>
                </a:extLst>
              </a:tr>
              <a:tr h="423519">
                <a:tc>
                  <a:txBody>
                    <a:bodyPr/>
                    <a:lstStyle/>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5. </a:t>
                      </a:r>
                      <a:r>
                        <a:rPr lang="en-US" sz="1600" b="1" dirty="0" err="1">
                          <a:latin typeface="Times New Roman" panose="02020603050405020304" pitchFamily="18" charset="0"/>
                          <a:cs typeface="Times New Roman" panose="02020603050405020304" pitchFamily="18" charset="0"/>
                        </a:rPr>
                        <a:t>Srushti</a:t>
                      </a:r>
                      <a:r>
                        <a:rPr lang="en-US" sz="1600" b="1" dirty="0">
                          <a:latin typeface="Times New Roman" panose="02020603050405020304" pitchFamily="18" charset="0"/>
                          <a:cs typeface="Times New Roman" panose="02020603050405020304" pitchFamily="18" charset="0"/>
                        </a:rPr>
                        <a:t> Awaji		</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a:t>
                      </a:r>
                      <a:r>
                        <a:rPr lang="en-US" sz="1600" b="1" u="none" baseline="0" dirty="0">
                          <a:latin typeface="Times New Roman" panose="02020603050405020304" pitchFamily="18" charset="0"/>
                          <a:cs typeface="Times New Roman" panose="02020603050405020304" pitchFamily="18" charset="0"/>
                        </a:rPr>
                        <a:t> </a:t>
                      </a:r>
                      <a:r>
                        <a:rPr lang="en-US" sz="1600" b="1" u="none" dirty="0">
                          <a:latin typeface="Times New Roman" panose="02020603050405020304" pitchFamily="18" charset="0"/>
                          <a:cs typeface="Times New Roman" panose="02020603050405020304" pitchFamily="18" charset="0"/>
                        </a:rPr>
                        <a:t>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dirty="0">
                          <a:latin typeface="Times New Roman" panose="02020603050405020304" pitchFamily="18" charset="0"/>
                          <a:cs typeface="Times New Roman" panose="02020603050405020304" pitchFamily="18" charset="0"/>
                        </a:rPr>
                        <a:t>Complaints</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5874764"/>
                  </a:ext>
                </a:extLst>
              </a:tr>
              <a:tr h="42351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6. </a:t>
                      </a:r>
                      <a:r>
                        <a:rPr lang="en-US" sz="1600" b="1" dirty="0" err="1">
                          <a:latin typeface="Times New Roman" panose="02020603050405020304" pitchFamily="18" charset="0"/>
                          <a:cs typeface="Times New Roman" panose="02020603050405020304" pitchFamily="18" charset="0"/>
                        </a:rPr>
                        <a:t>Surasani</a:t>
                      </a:r>
                      <a:r>
                        <a:rPr lang="en-US" sz="1600" b="1" dirty="0">
                          <a:latin typeface="Times New Roman" panose="02020603050405020304" pitchFamily="18" charset="0"/>
                          <a:cs typeface="Times New Roman" panose="02020603050405020304" pitchFamily="18" charset="0"/>
                        </a:rPr>
                        <a:t> Ram Reddy</a:t>
                      </a:r>
                      <a:endParaRPr lang="en-US" sz="1600" b="1" u="none" dirty="0">
                        <a:solidFill>
                          <a:srgbClr val="002060"/>
                        </a:solidFill>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Engineer service</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0255287"/>
                  </a:ext>
                </a:extLst>
              </a:tr>
              <a:tr h="423519">
                <a:tc>
                  <a:txBody>
                    <a:bodyPr/>
                    <a:lstStyle/>
                    <a:p>
                      <a:pPr marL="0" lvl="0" indent="0" defTabSz="914439">
                        <a:spcBef>
                          <a:spcPts val="1001"/>
                        </a:spcBef>
                        <a:buNone/>
                        <a:defRPr/>
                      </a:pPr>
                      <a:r>
                        <a:rPr lang="en-US" sz="1600" b="1" dirty="0">
                          <a:latin typeface="Times New Roman" panose="02020603050405020304" pitchFamily="18" charset="0"/>
                          <a:cs typeface="Times New Roman" panose="02020603050405020304" pitchFamily="18" charset="0"/>
                        </a:rPr>
                        <a:t>7. Vaishnavi 		</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Admin/User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dirty="0">
                          <a:latin typeface="Times New Roman" panose="02020603050405020304" pitchFamily="18" charset="0"/>
                          <a:cs typeface="Times New Roman" panose="02020603050405020304" pitchFamily="18" charset="0"/>
                        </a:rPr>
                        <a:t>Admin and Manager Registration</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552769"/>
                  </a:ext>
                </a:extLst>
              </a:tr>
              <a:tr h="558629">
                <a:tc>
                  <a:txBody>
                    <a:bodyPr/>
                    <a:lstStyle/>
                    <a:p>
                      <a:pPr marL="0" marR="0" lvl="4" indent="0" algn="l" defTabSz="914439"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8. Vignesh B </a:t>
                      </a:r>
                      <a:endParaRPr kumimoji="0" lang="en-US" sz="1600" b="1" i="0" u="none" strike="noStrike" kern="1200" cap="none" spc="0" normalizeH="0" baseline="0" noProof="0" dirty="0">
                        <a:ln>
                          <a:noFill/>
                        </a:ln>
                        <a:solidFill>
                          <a:srgbClr val="002060"/>
                        </a:solidFill>
                        <a:effectLst/>
                        <a:uLnTx/>
                        <a:uFillTx/>
                        <a:latin typeface="Times New Roman" panose="02020603050405020304" pitchFamily="18" charset="0"/>
                        <a:cs typeface="Times New Roman" panose="02020603050405020304" pitchFamily="18" charset="0"/>
                      </a:endParaRP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39" rtl="0" eaLnBrk="1" fontAlgn="auto" latinLnBrk="0" hangingPunct="1">
                        <a:lnSpc>
                          <a:spcPct val="100000"/>
                        </a:lnSpc>
                        <a:spcBef>
                          <a:spcPts val="0"/>
                        </a:spcBef>
                        <a:spcAft>
                          <a:spcPts val="0"/>
                        </a:spcAft>
                        <a:buClrTx/>
                        <a:buSzTx/>
                        <a:buFontTx/>
                        <a:buNone/>
                        <a:tabLst/>
                        <a:defRPr/>
                      </a:pPr>
                      <a:r>
                        <a:rPr lang="en-US" sz="1600" b="1" u="none" dirty="0">
                          <a:latin typeface="Times New Roman" panose="02020603050405020304" pitchFamily="18" charset="0"/>
                          <a:cs typeface="Times New Roman" panose="02020603050405020304" pitchFamily="18" charset="0"/>
                        </a:rPr>
                        <a:t>FSD User</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u="none" dirty="0">
                          <a:latin typeface="Times New Roman" panose="02020603050405020304" pitchFamily="18" charset="0"/>
                          <a:cs typeface="Times New Roman" panose="02020603050405020304" pitchFamily="18" charset="0"/>
                        </a:rPr>
                        <a:t>Engineer login and registration</a:t>
                      </a:r>
                    </a:p>
                  </a:txBody>
                  <a:tcPr marL="82522" marR="825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8605222"/>
                  </a:ext>
                </a:extLst>
              </a:tr>
            </a:tbl>
          </a:graphicData>
        </a:graphic>
      </p:graphicFrame>
      <p:sp>
        <p:nvSpPr>
          <p:cNvPr id="3" name="Title 2">
            <a:extLst>
              <a:ext uri="{FF2B5EF4-FFF2-40B4-BE49-F238E27FC236}">
                <a16:creationId xmlns:a16="http://schemas.microsoft.com/office/drawing/2014/main" id="{1D560323-B282-A035-E9CA-496219092868}"/>
              </a:ext>
            </a:extLst>
          </p:cNvPr>
          <p:cNvSpPr>
            <a:spLocks noGrp="1"/>
          </p:cNvSpPr>
          <p:nvPr>
            <p:ph type="title"/>
          </p:nvPr>
        </p:nvSpPr>
        <p:spPr>
          <a:xfrm>
            <a:off x="2780523" y="380411"/>
            <a:ext cx="6046237" cy="907214"/>
          </a:xfrm>
        </p:spPr>
        <p:txBody>
          <a:bodyPr>
            <a:normAutofit/>
          </a:bodyPr>
          <a:lstStyle/>
          <a:p>
            <a:pPr algn="ctr"/>
            <a:r>
              <a:rPr lang="en-IN" sz="4000" b="1" dirty="0">
                <a:solidFill>
                  <a:schemeClr val="tx1"/>
                </a:solidFill>
                <a:latin typeface="Times New Roman" panose="02020603050405020304" pitchFamily="18" charset="0"/>
                <a:cs typeface="Times New Roman" panose="02020603050405020304" pitchFamily="18" charset="0"/>
              </a:rPr>
              <a:t>MODULES</a:t>
            </a:r>
          </a:p>
        </p:txBody>
      </p:sp>
    </p:spTree>
    <p:extLst>
      <p:ext uri="{BB962C8B-B14F-4D97-AF65-F5344CB8AC3E}">
        <p14:creationId xmlns:p14="http://schemas.microsoft.com/office/powerpoint/2010/main" val="1068427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tx1"/>
                </a:solidFill>
                <a:latin typeface="Times New Roman" panose="02020603050405020304" pitchFamily="18" charset="0"/>
                <a:cs typeface="Times New Roman" panose="02020603050405020304" pitchFamily="18" charset="0"/>
              </a:rPr>
              <a:t>Customer - Feedback</a:t>
            </a:r>
            <a:endParaRPr lang="en-IN" dirty="0"/>
          </a:p>
        </p:txBody>
      </p:sp>
      <p:sp>
        <p:nvSpPr>
          <p:cNvPr id="4" name="TextBox 3"/>
          <p:cNvSpPr txBox="1"/>
          <p:nvPr/>
        </p:nvSpPr>
        <p:spPr>
          <a:xfrm>
            <a:off x="1142999" y="2407023"/>
            <a:ext cx="3697942" cy="3385542"/>
          </a:xfrm>
          <a:prstGeom prst="rect">
            <a:avLst/>
          </a:prstGeom>
          <a:noFill/>
        </p:spPr>
        <p:txBody>
          <a:bodyPr wrap="square" rtlCol="0">
            <a:spAutoFit/>
          </a:bodyPr>
          <a:lstStyle/>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If the complaint is resolved, customers can provide feedback by using the feedback button.</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They need to enter their email address, ticket ID, and feedback, and then submit it.</a:t>
            </a:r>
            <a:endParaRPr lang="en-IN" sz="2000" dirty="0">
              <a:latin typeface="Times New Roman" panose="02020603050405020304" pitchFamily="18" charset="0"/>
              <a:cs typeface="Times New Roman" panose="02020603050405020304" pitchFamily="18" charset="0"/>
            </a:endParaRPr>
          </a:p>
          <a:p>
            <a:endParaRPr lang="en-US" dirty="0"/>
          </a:p>
          <a:p>
            <a:endParaRPr lang="en-US" dirty="0"/>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518" y="1902780"/>
            <a:ext cx="6826051" cy="4122777"/>
          </a:xfrm>
          <a:prstGeom prst="rect">
            <a:avLst/>
          </a:prstGeom>
        </p:spPr>
      </p:pic>
    </p:spTree>
    <p:extLst>
      <p:ext uri="{BB962C8B-B14F-4D97-AF65-F5344CB8AC3E}">
        <p14:creationId xmlns:p14="http://schemas.microsoft.com/office/powerpoint/2010/main" val="4050783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92BCE-E06D-E934-2400-415B7C9DCB0F}"/>
              </a:ext>
            </a:extLst>
          </p:cNvPr>
          <p:cNvSpPr>
            <a:spLocks noGrp="1"/>
          </p:cNvSpPr>
          <p:nvPr>
            <p:ph type="title"/>
          </p:nvPr>
        </p:nvSpPr>
        <p:spPr/>
        <p:txBody>
          <a:bodyPr/>
          <a:lstStyle/>
          <a:p>
            <a:r>
              <a:rPr lang="en-IN" dirty="0"/>
              <a:t>Customer Feedback</a:t>
            </a:r>
          </a:p>
        </p:txBody>
      </p:sp>
      <p:pic>
        <p:nvPicPr>
          <p:cNvPr id="3" name="Picture 2">
            <a:extLst>
              <a:ext uri="{FF2B5EF4-FFF2-40B4-BE49-F238E27FC236}">
                <a16:creationId xmlns:a16="http://schemas.microsoft.com/office/drawing/2014/main" id="{9E0ADD8C-F631-84F1-2288-6A2A66E06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0" y="1819922"/>
            <a:ext cx="10022889" cy="4124325"/>
          </a:xfrm>
          <a:prstGeom prst="rect">
            <a:avLst/>
          </a:prstGeom>
        </p:spPr>
      </p:pic>
    </p:spTree>
    <p:extLst>
      <p:ext uri="{BB962C8B-B14F-4D97-AF65-F5344CB8AC3E}">
        <p14:creationId xmlns:p14="http://schemas.microsoft.com/office/powerpoint/2010/main" val="1386876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476" y="152400"/>
            <a:ext cx="9590550" cy="1165412"/>
          </a:xfrm>
        </p:spPr>
        <p:txBody>
          <a:bodyPr/>
          <a:lstStyle/>
          <a:p>
            <a:r>
              <a:rPr lang="en-IN" dirty="0"/>
              <a:t>VIEW ALL FEEDBACKS</a:t>
            </a:r>
          </a:p>
        </p:txBody>
      </p:sp>
      <p:sp>
        <p:nvSpPr>
          <p:cNvPr id="3" name="Text Placeholder 2"/>
          <p:cNvSpPr>
            <a:spLocks noGrp="1"/>
          </p:cNvSpPr>
          <p:nvPr>
            <p:ph type="body" idx="1"/>
          </p:nvPr>
        </p:nvSpPr>
        <p:spPr>
          <a:xfrm>
            <a:off x="1143000" y="1613648"/>
            <a:ext cx="10372725" cy="4558552"/>
          </a:xfrm>
        </p:spPr>
        <p:txBody>
          <a:bodyPr/>
          <a:lstStyle/>
          <a:p>
            <a:r>
              <a:rPr lang="en-IN" dirty="0" err="1"/>
              <a:t>Enigneer</a:t>
            </a:r>
            <a:r>
              <a:rPr lang="en-IN" dirty="0"/>
              <a:t> can view all the feedbacks provided by the customers</a:t>
            </a:r>
          </a:p>
        </p:txBody>
      </p:sp>
      <p:pic>
        <p:nvPicPr>
          <p:cNvPr id="4" name="Picture 3" descr="WhatsApp Image 2024-03-26 at 4.41.46 PM.jpeg"/>
          <p:cNvPicPr>
            <a:picLocks noChangeAspect="1"/>
          </p:cNvPicPr>
          <p:nvPr/>
        </p:nvPicPr>
        <p:blipFill>
          <a:blip r:embed="rId2"/>
          <a:stretch>
            <a:fillRect/>
          </a:stretch>
        </p:blipFill>
        <p:spPr>
          <a:xfrm>
            <a:off x="2441346" y="2406514"/>
            <a:ext cx="6974810" cy="36792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3C1979-4096-B174-C21F-2CC5F606C181}"/>
              </a:ext>
            </a:extLst>
          </p:cNvPr>
          <p:cNvSpPr>
            <a:spLocks noGrp="1"/>
          </p:cNvSpPr>
          <p:nvPr>
            <p:ph type="title"/>
          </p:nvPr>
        </p:nvSpPr>
        <p:spPr>
          <a:xfrm>
            <a:off x="349881" y="27184"/>
            <a:ext cx="11305626" cy="555304"/>
          </a:xfrm>
        </p:spPr>
        <p:txBody>
          <a:bodyPr>
            <a:normAutofit fontScale="90000"/>
          </a:bodyPr>
          <a:lstStyle/>
          <a:p>
            <a:pPr algn="ctr"/>
            <a:r>
              <a:rPr lang="en-IN" b="1" dirty="0">
                <a:solidFill>
                  <a:schemeClr val="tx1"/>
                </a:solidFill>
                <a:latin typeface="Times New Roman" panose="02020603050405020304" pitchFamily="18" charset="0"/>
                <a:cs typeface="Times New Roman" panose="02020603050405020304" pitchFamily="18" charset="0"/>
              </a:rPr>
              <a:t>DATABASE SCHEMA</a:t>
            </a:r>
          </a:p>
        </p:txBody>
      </p:sp>
      <p:sp>
        <p:nvSpPr>
          <p:cNvPr id="2" name="TextBox 1">
            <a:extLst>
              <a:ext uri="{FF2B5EF4-FFF2-40B4-BE49-F238E27FC236}">
                <a16:creationId xmlns:a16="http://schemas.microsoft.com/office/drawing/2014/main" id="{3662870F-1210-2E59-0B8E-9DB413A5DA13}"/>
              </a:ext>
            </a:extLst>
          </p:cNvPr>
          <p:cNvSpPr txBox="1"/>
          <p:nvPr/>
        </p:nvSpPr>
        <p:spPr>
          <a:xfrm>
            <a:off x="1264474" y="3432462"/>
            <a:ext cx="2472612" cy="923330"/>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Complaints</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0547924-DAC5-AED5-C396-D9ECB8CDB421}"/>
              </a:ext>
            </a:extLst>
          </p:cNvPr>
          <p:cNvSpPr txBox="1"/>
          <p:nvPr/>
        </p:nvSpPr>
        <p:spPr>
          <a:xfrm>
            <a:off x="1264474" y="737456"/>
            <a:ext cx="21738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Engineer</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6B5441-5A83-B7C1-513B-69357DBCE549}"/>
              </a:ext>
            </a:extLst>
          </p:cNvPr>
          <p:cNvSpPr txBox="1"/>
          <p:nvPr/>
        </p:nvSpPr>
        <p:spPr>
          <a:xfrm>
            <a:off x="6604667" y="737456"/>
            <a:ext cx="25286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Customer</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470E7A1-1B96-E9B7-16FF-C8A8E46A76E5}"/>
              </a:ext>
            </a:extLst>
          </p:cNvPr>
          <p:cNvSpPr txBox="1"/>
          <p:nvPr/>
        </p:nvSpPr>
        <p:spPr>
          <a:xfrm>
            <a:off x="6595379" y="3709461"/>
            <a:ext cx="2351314"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Feedbacks</a:t>
            </a:r>
            <a:endParaRPr lang="en-IN"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08B16C4B-7DDF-DFFC-5EBA-97CA260BA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428" y="1278962"/>
            <a:ext cx="4374981" cy="2615165"/>
          </a:xfrm>
          <a:prstGeom prst="rect">
            <a:avLst/>
          </a:prstGeom>
        </p:spPr>
      </p:pic>
      <p:pic>
        <p:nvPicPr>
          <p:cNvPr id="20" name="Picture 19">
            <a:extLst>
              <a:ext uri="{FF2B5EF4-FFF2-40B4-BE49-F238E27FC236}">
                <a16:creationId xmlns:a16="http://schemas.microsoft.com/office/drawing/2014/main" id="{6BE6BC8D-C7AA-B074-64DF-6640ED955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379" y="1249471"/>
            <a:ext cx="4234492" cy="2674146"/>
          </a:xfrm>
          <a:prstGeom prst="rect">
            <a:avLst/>
          </a:prstGeom>
        </p:spPr>
      </p:pic>
      <p:pic>
        <p:nvPicPr>
          <p:cNvPr id="22" name="Picture 21">
            <a:extLst>
              <a:ext uri="{FF2B5EF4-FFF2-40B4-BE49-F238E27FC236}">
                <a16:creationId xmlns:a16="http://schemas.microsoft.com/office/drawing/2014/main" id="{09032DAA-2481-662E-C353-E690FE0DB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428" y="4355792"/>
            <a:ext cx="4374981" cy="2329093"/>
          </a:xfrm>
          <a:prstGeom prst="rect">
            <a:avLst/>
          </a:prstGeom>
        </p:spPr>
      </p:pic>
      <p:pic>
        <p:nvPicPr>
          <p:cNvPr id="24" name="Picture 23">
            <a:extLst>
              <a:ext uri="{FF2B5EF4-FFF2-40B4-BE49-F238E27FC236}">
                <a16:creationId xmlns:a16="http://schemas.microsoft.com/office/drawing/2014/main" id="{5197DEF1-A1CB-3BFF-E28D-130D8843B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238" y="4418774"/>
            <a:ext cx="4413633" cy="2195089"/>
          </a:xfrm>
          <a:prstGeom prst="rect">
            <a:avLst/>
          </a:prstGeom>
        </p:spPr>
      </p:pic>
    </p:spTree>
    <p:extLst>
      <p:ext uri="{BB962C8B-B14F-4D97-AF65-F5344CB8AC3E}">
        <p14:creationId xmlns:p14="http://schemas.microsoft.com/office/powerpoint/2010/main" val="346453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8DFF-8F53-DFAE-41B6-BE362D58D8EA}"/>
              </a:ext>
            </a:extLst>
          </p:cNvPr>
          <p:cNvSpPr>
            <a:spLocks noGrp="1"/>
          </p:cNvSpPr>
          <p:nvPr>
            <p:ph type="title"/>
          </p:nvPr>
        </p:nvSpPr>
        <p:spPr>
          <a:xfrm>
            <a:off x="1295401" y="435007"/>
            <a:ext cx="9590550" cy="648069"/>
          </a:xfrm>
        </p:spPr>
        <p:txBody>
          <a:bodyPr>
            <a:normAutofit fontScale="90000"/>
          </a:bodyPr>
          <a:lstStyle/>
          <a:p>
            <a:r>
              <a:rPr lang="en-IN" dirty="0"/>
              <a:t>Testing</a:t>
            </a:r>
          </a:p>
        </p:txBody>
      </p:sp>
      <p:pic>
        <p:nvPicPr>
          <p:cNvPr id="3" name="Picture 2">
            <a:extLst>
              <a:ext uri="{FF2B5EF4-FFF2-40B4-BE49-F238E27FC236}">
                <a16:creationId xmlns:a16="http://schemas.microsoft.com/office/drawing/2014/main" id="{A913CA94-4450-2C18-CF41-4F209D04F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8" y="1606856"/>
            <a:ext cx="6027938" cy="4053769"/>
          </a:xfrm>
          <a:prstGeom prst="rect">
            <a:avLst/>
          </a:prstGeom>
        </p:spPr>
      </p:pic>
      <p:pic>
        <p:nvPicPr>
          <p:cNvPr id="11" name="Picture 10">
            <a:extLst>
              <a:ext uri="{FF2B5EF4-FFF2-40B4-BE49-F238E27FC236}">
                <a16:creationId xmlns:a16="http://schemas.microsoft.com/office/drawing/2014/main" id="{90418909-5C0A-6E41-DD35-AEB783660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758" y="1606856"/>
            <a:ext cx="5708342" cy="4053769"/>
          </a:xfrm>
          <a:prstGeom prst="rect">
            <a:avLst/>
          </a:prstGeom>
        </p:spPr>
      </p:pic>
    </p:spTree>
    <p:extLst>
      <p:ext uri="{BB962C8B-B14F-4D97-AF65-F5344CB8AC3E}">
        <p14:creationId xmlns:p14="http://schemas.microsoft.com/office/powerpoint/2010/main" val="4238015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79F1-91E6-803D-5017-BF830767AC48}"/>
              </a:ext>
            </a:extLst>
          </p:cNvPr>
          <p:cNvSpPr>
            <a:spLocks noGrp="1"/>
          </p:cNvSpPr>
          <p:nvPr>
            <p:ph type="title"/>
          </p:nvPr>
        </p:nvSpPr>
        <p:spPr>
          <a:xfrm>
            <a:off x="1295401" y="426129"/>
            <a:ext cx="9590550" cy="701335"/>
          </a:xfrm>
        </p:spPr>
        <p:txBody>
          <a:bodyPr/>
          <a:lstStyle/>
          <a:p>
            <a:r>
              <a:rPr lang="en-IN" dirty="0"/>
              <a:t>Testing </a:t>
            </a:r>
          </a:p>
        </p:txBody>
      </p:sp>
      <p:pic>
        <p:nvPicPr>
          <p:cNvPr id="4" name="Picture 3">
            <a:extLst>
              <a:ext uri="{FF2B5EF4-FFF2-40B4-BE49-F238E27FC236}">
                <a16:creationId xmlns:a16="http://schemas.microsoft.com/office/drawing/2014/main" id="{EC645D48-3E99-9129-2C66-3A40BFDD3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498" y="1589102"/>
            <a:ext cx="5372332" cy="4270159"/>
          </a:xfrm>
          <a:prstGeom prst="rect">
            <a:avLst/>
          </a:prstGeom>
        </p:spPr>
      </p:pic>
      <p:pic>
        <p:nvPicPr>
          <p:cNvPr id="7" name="Picture 6">
            <a:extLst>
              <a:ext uri="{FF2B5EF4-FFF2-40B4-BE49-F238E27FC236}">
                <a16:creationId xmlns:a16="http://schemas.microsoft.com/office/drawing/2014/main" id="{216AE4AA-B7BF-EE0B-C398-DE5E0A9DC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10" y="1589102"/>
            <a:ext cx="6294268" cy="4270159"/>
          </a:xfrm>
          <a:prstGeom prst="rect">
            <a:avLst/>
          </a:prstGeom>
        </p:spPr>
      </p:pic>
    </p:spTree>
    <p:extLst>
      <p:ext uri="{BB962C8B-B14F-4D97-AF65-F5344CB8AC3E}">
        <p14:creationId xmlns:p14="http://schemas.microsoft.com/office/powerpoint/2010/main" val="164189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7DCBE-5DBE-08DF-6F57-0E0A39FC1DCC}"/>
              </a:ext>
            </a:extLst>
          </p:cNvPr>
          <p:cNvSpPr>
            <a:spLocks noGrp="1"/>
          </p:cNvSpPr>
          <p:nvPr>
            <p:ph type="title"/>
          </p:nvPr>
        </p:nvSpPr>
        <p:spPr>
          <a:xfrm>
            <a:off x="1295401" y="177554"/>
            <a:ext cx="9590550" cy="550416"/>
          </a:xfrm>
        </p:spPr>
        <p:txBody>
          <a:bodyPr>
            <a:normAutofit fontScale="90000"/>
          </a:bodyPr>
          <a:lstStyle/>
          <a:p>
            <a:r>
              <a:rPr lang="en-IN" dirty="0"/>
              <a:t>Junit Testing</a:t>
            </a:r>
          </a:p>
        </p:txBody>
      </p:sp>
      <p:pic>
        <p:nvPicPr>
          <p:cNvPr id="5" name="Picture 4">
            <a:extLst>
              <a:ext uri="{FF2B5EF4-FFF2-40B4-BE49-F238E27FC236}">
                <a16:creationId xmlns:a16="http://schemas.microsoft.com/office/drawing/2014/main" id="{625B86F5-6A2B-DEB4-2516-84633615CF10}"/>
              </a:ext>
            </a:extLst>
          </p:cNvPr>
          <p:cNvPicPr>
            <a:picLocks noChangeAspect="1"/>
          </p:cNvPicPr>
          <p:nvPr/>
        </p:nvPicPr>
        <p:blipFill rotWithShape="1">
          <a:blip r:embed="rId2">
            <a:extLst>
              <a:ext uri="{28A0092B-C50C-407E-A947-70E740481C1C}">
                <a14:useLocalDpi xmlns:a14="http://schemas.microsoft.com/office/drawing/2010/main" val="0"/>
              </a:ext>
            </a:extLst>
          </a:blip>
          <a:srcRect b="6327"/>
          <a:stretch/>
        </p:blipFill>
        <p:spPr>
          <a:xfrm>
            <a:off x="166009" y="1811044"/>
            <a:ext cx="5808663" cy="3945944"/>
          </a:xfrm>
          <a:prstGeom prst="rect">
            <a:avLst/>
          </a:prstGeom>
        </p:spPr>
      </p:pic>
      <p:pic>
        <p:nvPicPr>
          <p:cNvPr id="3" name="Picture 2">
            <a:extLst>
              <a:ext uri="{FF2B5EF4-FFF2-40B4-BE49-F238E27FC236}">
                <a16:creationId xmlns:a16="http://schemas.microsoft.com/office/drawing/2014/main" id="{8B67BB8A-F730-0494-749B-9FF9413D2DDF}"/>
              </a:ext>
            </a:extLst>
          </p:cNvPr>
          <p:cNvPicPr>
            <a:picLocks noChangeAspect="1"/>
          </p:cNvPicPr>
          <p:nvPr/>
        </p:nvPicPr>
        <p:blipFill rotWithShape="1">
          <a:blip r:embed="rId3">
            <a:extLst>
              <a:ext uri="{28A0092B-C50C-407E-A947-70E740481C1C}">
                <a14:useLocalDpi xmlns:a14="http://schemas.microsoft.com/office/drawing/2010/main" val="0"/>
              </a:ext>
            </a:extLst>
          </a:blip>
          <a:srcRect b="6209"/>
          <a:stretch/>
        </p:blipFill>
        <p:spPr>
          <a:xfrm>
            <a:off x="6356411" y="1731145"/>
            <a:ext cx="5601810" cy="4025843"/>
          </a:xfrm>
          <a:prstGeom prst="rect">
            <a:avLst/>
          </a:prstGeom>
        </p:spPr>
      </p:pic>
    </p:spTree>
    <p:extLst>
      <p:ext uri="{BB962C8B-B14F-4D97-AF65-F5344CB8AC3E}">
        <p14:creationId xmlns:p14="http://schemas.microsoft.com/office/powerpoint/2010/main" val="226612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3A56-04FC-4841-443D-C3457C6E4CD3}"/>
              </a:ext>
            </a:extLst>
          </p:cNvPr>
          <p:cNvSpPr>
            <a:spLocks noGrp="1"/>
          </p:cNvSpPr>
          <p:nvPr>
            <p:ph type="title"/>
          </p:nvPr>
        </p:nvSpPr>
        <p:spPr>
          <a:xfrm>
            <a:off x="1089640" y="843379"/>
            <a:ext cx="8825659" cy="1065320"/>
          </a:xfrm>
        </p:spPr>
        <p:txBody>
          <a:bodyPr>
            <a:normAutofit/>
          </a:bodyPr>
          <a:lstStyle/>
          <a:p>
            <a:pPr algn="ctr">
              <a:lnSpc>
                <a:spcPct val="150000"/>
              </a:lnSpc>
            </a:pPr>
            <a:r>
              <a:rPr lang="en-IN" sz="4000" b="1" dirty="0">
                <a:solidFill>
                  <a:schemeClr val="tx1"/>
                </a:solidFill>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4AE21E55-8D55-812C-0911-98D38DC480D7}"/>
              </a:ext>
            </a:extLst>
          </p:cNvPr>
          <p:cNvSpPr>
            <a:spLocks noGrp="1"/>
          </p:cNvSpPr>
          <p:nvPr>
            <p:ph type="body" sz="half" idx="2"/>
          </p:nvPr>
        </p:nvSpPr>
        <p:spPr>
          <a:xfrm>
            <a:off x="426128" y="1411549"/>
            <a:ext cx="11141476" cy="5197875"/>
          </a:xfrm>
        </p:spPr>
        <p:txBody>
          <a:bodyPr>
            <a:normAutofit fontScale="25000" lnSpcReduction="20000"/>
          </a:bodyPr>
          <a:lstStyle/>
          <a:p>
            <a:pPr algn="just">
              <a:lnSpc>
                <a:spcPct val="150000"/>
              </a:lnSpc>
            </a:pPr>
            <a:endParaRPr lang="en-US" dirty="0"/>
          </a:p>
          <a:p>
            <a:pPr algn="just">
              <a:lnSpc>
                <a:spcPct val="150000"/>
              </a:lnSpc>
            </a:pPr>
            <a:endParaRPr lang="en-US" dirty="0"/>
          </a:p>
          <a:p>
            <a:pPr algn="just">
              <a:lnSpc>
                <a:spcPct val="150000"/>
              </a:lnSpc>
            </a:pPr>
            <a:endParaRPr lang="en-US" dirty="0"/>
          </a:p>
          <a:p>
            <a:pPr algn="just">
              <a:lnSpc>
                <a:spcPct val="150000"/>
              </a:lnSpc>
            </a:pPr>
            <a:endParaRPr lang="en-US" dirty="0"/>
          </a:p>
          <a:p>
            <a:pPr marL="342900" indent="-342900" algn="just">
              <a:lnSpc>
                <a:spcPct val="150000"/>
              </a:lnSpc>
              <a:buFont typeface="Wingdings" panose="05000000000000000000" pitchFamily="2" charset="2"/>
              <a:buChar char="v"/>
            </a:pPr>
            <a:endParaRPr lang="en-US" sz="7200" dirty="0"/>
          </a:p>
          <a:p>
            <a:pPr marL="342900" indent="-342900" algn="just">
              <a:lnSpc>
                <a:spcPct val="150000"/>
              </a:lnSpc>
              <a:buFont typeface="Wingdings" panose="05000000000000000000" pitchFamily="2" charset="2"/>
              <a:buChar char="v"/>
            </a:pPr>
            <a:r>
              <a:rPr lang="en-US" sz="7200" dirty="0"/>
              <a:t>Our Complaint Redressal System offers a user-friendly platform for consumers to report landline and broadband service issues swiftly and conveniently.</a:t>
            </a:r>
          </a:p>
          <a:p>
            <a:pPr marL="342900" indent="-342900" algn="just">
              <a:lnSpc>
                <a:spcPct val="150000"/>
              </a:lnSpc>
              <a:buFont typeface="Wingdings" panose="05000000000000000000" pitchFamily="2" charset="2"/>
              <a:buChar char="v"/>
            </a:pPr>
            <a:r>
              <a:rPr lang="en-US" sz="7200" dirty="0"/>
              <a:t>Customers can easily file complaints and track their progress, ensuring transparency and efficient resolution.</a:t>
            </a:r>
          </a:p>
          <a:p>
            <a:pPr marL="342900" indent="-342900" algn="just">
              <a:lnSpc>
                <a:spcPct val="150000"/>
              </a:lnSpc>
              <a:buFont typeface="Wingdings" panose="05000000000000000000" pitchFamily="2" charset="2"/>
              <a:buChar char="v"/>
            </a:pPr>
            <a:r>
              <a:rPr lang="en-US" sz="7200" dirty="0"/>
              <a:t>Dedicated engineers promptly address client complaints, offering timely solutions to enhance customer satisfaction.</a:t>
            </a:r>
          </a:p>
          <a:p>
            <a:pPr marL="342900" indent="-342900" algn="just">
              <a:lnSpc>
                <a:spcPct val="150000"/>
              </a:lnSpc>
              <a:buFont typeface="Wingdings" panose="05000000000000000000" pitchFamily="2" charset="2"/>
              <a:buChar char="v"/>
            </a:pPr>
            <a:r>
              <a:rPr lang="en-US" sz="7200" dirty="0"/>
              <a:t>Meanwhile, managers oversee the system's operations, managing assigned tasks and ensuring effective complaint resolution, culminating in improved consumer satisfaction within the telecom sector.</a:t>
            </a:r>
          </a:p>
          <a:p>
            <a:pPr marL="342900" indent="-342900" algn="just">
              <a:lnSpc>
                <a:spcPct val="150000"/>
              </a:lnSpc>
              <a:buFont typeface="Wingdings" panose="05000000000000000000" pitchFamily="2" charset="2"/>
              <a:buChar char="v"/>
            </a:pPr>
            <a:endParaRPr lang="en-US" dirty="0"/>
          </a:p>
          <a:p>
            <a:pPr marL="342900" indent="-342900" algn="just">
              <a:lnSpc>
                <a:spcPct val="150000"/>
              </a:lnSpc>
              <a:buFont typeface="Wingdings" panose="05000000000000000000" pitchFamily="2" charset="2"/>
              <a:buChar char="v"/>
            </a:pPr>
            <a:endParaRPr lang="en-US" dirty="0"/>
          </a:p>
          <a:p>
            <a:pPr marL="342900" indent="-342900" algn="just">
              <a:lnSpc>
                <a:spcPct val="150000"/>
              </a:lnSpc>
              <a:buFont typeface="Wingdings" panose="05000000000000000000" pitchFamily="2" charset="2"/>
              <a:buChar char="v"/>
            </a:pPr>
            <a:endParaRPr lang="en-US" dirty="0"/>
          </a:p>
          <a:p>
            <a:pPr marL="342900" indent="-342900" algn="just">
              <a:lnSpc>
                <a:spcPct val="150000"/>
              </a:lnSpc>
              <a:buFont typeface="Wingdings" panose="05000000000000000000" pitchFamily="2" charset="2"/>
              <a:buChar char="v"/>
            </a:pPr>
            <a:endParaRPr lang="en-US" dirty="0"/>
          </a:p>
          <a:p>
            <a:pPr marL="342900" indent="-342900" algn="just">
              <a:lnSpc>
                <a:spcPct val="150000"/>
              </a:lnSpc>
              <a:buFont typeface="Wingdings" panose="05000000000000000000" pitchFamily="2" charset="2"/>
              <a:buChar char="v"/>
            </a:pPr>
            <a:endParaRPr lang="en-IN" dirty="0"/>
          </a:p>
        </p:txBody>
      </p:sp>
    </p:spTree>
    <p:extLst>
      <p:ext uri="{BB962C8B-B14F-4D97-AF65-F5344CB8AC3E}">
        <p14:creationId xmlns:p14="http://schemas.microsoft.com/office/powerpoint/2010/main" val="191867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27F31-99BB-478C-8E85-CAD0477053D3}"/>
              </a:ext>
            </a:extLst>
          </p:cNvPr>
          <p:cNvSpPr>
            <a:spLocks noGrp="1"/>
          </p:cNvSpPr>
          <p:nvPr>
            <p:ph type="title"/>
          </p:nvPr>
        </p:nvSpPr>
        <p:spPr>
          <a:xfrm>
            <a:off x="1019335" y="2351313"/>
            <a:ext cx="9404723" cy="2351315"/>
          </a:xfrm>
        </p:spPr>
        <p:txBody>
          <a:bodyPr/>
          <a:lstStyle/>
          <a:p>
            <a:pPr algn="ctr">
              <a:lnSpc>
                <a:spcPct val="200000"/>
              </a:lnSpc>
            </a:pPr>
            <a:r>
              <a:rPr lang="en-IN" sz="5400"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30109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B6521-C90B-35A6-FE20-FAAB2F7E3A53}"/>
              </a:ext>
            </a:extLst>
          </p:cNvPr>
          <p:cNvSpPr>
            <a:spLocks noGrp="1"/>
          </p:cNvSpPr>
          <p:nvPr>
            <p:ph type="ctrTitle"/>
          </p:nvPr>
        </p:nvSpPr>
        <p:spPr>
          <a:xfrm>
            <a:off x="1524000" y="447870"/>
            <a:ext cx="9144000" cy="783771"/>
          </a:xfrm>
        </p:spPr>
        <p:txBody>
          <a:bodyPr>
            <a:normAutofit/>
          </a:bodyPr>
          <a:lstStyle/>
          <a:p>
            <a:pPr algn="ctr"/>
            <a:r>
              <a:rPr lang="en-IN" sz="4000" b="1" dirty="0">
                <a:solidFill>
                  <a:schemeClr val="tx1"/>
                </a:solidFill>
                <a:latin typeface="Times New Roman" panose="02020603050405020304" pitchFamily="18" charset="0"/>
                <a:cs typeface="Times New Roman" panose="02020603050405020304" pitchFamily="18" charset="0"/>
              </a:rPr>
              <a:t>OBJECTIVE</a:t>
            </a:r>
          </a:p>
        </p:txBody>
      </p:sp>
      <p:sp>
        <p:nvSpPr>
          <p:cNvPr id="4" name="Subtitle 3">
            <a:extLst>
              <a:ext uri="{FF2B5EF4-FFF2-40B4-BE49-F238E27FC236}">
                <a16:creationId xmlns:a16="http://schemas.microsoft.com/office/drawing/2014/main" id="{C060D3FF-8986-402F-3831-EA64AF17E262}"/>
              </a:ext>
            </a:extLst>
          </p:cNvPr>
          <p:cNvSpPr>
            <a:spLocks noGrp="1"/>
          </p:cNvSpPr>
          <p:nvPr>
            <p:ph type="subTitle" idx="1"/>
          </p:nvPr>
        </p:nvSpPr>
        <p:spPr>
          <a:xfrm>
            <a:off x="1524000" y="1511559"/>
            <a:ext cx="9144000" cy="4054740"/>
          </a:xfrm>
        </p:spPr>
        <p:txBody>
          <a:bodyPr/>
          <a:lstStyle/>
          <a:p>
            <a:pPr marL="342900" indent="-342900" algn="l">
              <a:lnSpc>
                <a:spcPct val="150000"/>
              </a:lnSpc>
              <a:buFont typeface="Wingdings" panose="05000000000000000000" pitchFamily="2" charset="2"/>
              <a:buChar char="v"/>
            </a:pPr>
            <a:r>
              <a:rPr lang="en-US" sz="2400" cap="none" dirty="0">
                <a:solidFill>
                  <a:schemeClr val="tx1"/>
                </a:solidFill>
                <a:latin typeface="Times New Roman" panose="02020603050405020304" pitchFamily="18" charset="0"/>
                <a:cs typeface="Times New Roman" panose="02020603050405020304" pitchFamily="18" charset="0"/>
              </a:rPr>
              <a:t>Comfortable for users</a:t>
            </a:r>
          </a:p>
          <a:p>
            <a:pPr marL="342900" indent="-342900" algn="l">
              <a:lnSpc>
                <a:spcPct val="150000"/>
              </a:lnSpc>
              <a:buFont typeface="Wingdings" panose="05000000000000000000" pitchFamily="2" charset="2"/>
              <a:buChar char="v"/>
            </a:pPr>
            <a:r>
              <a:rPr lang="en-US" sz="2400" cap="none" dirty="0">
                <a:solidFill>
                  <a:schemeClr val="tx1"/>
                </a:solidFill>
                <a:latin typeface="Times New Roman" panose="02020603050405020304" pitchFamily="18" charset="0"/>
                <a:cs typeface="Times New Roman" panose="02020603050405020304" pitchFamily="18" charset="0"/>
              </a:rPr>
              <a:t>User-friendly</a:t>
            </a:r>
            <a:endParaRPr lang="en-US" cap="none" dirty="0">
              <a:solidFill>
                <a:schemeClr val="tx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US" sz="2400" cap="none" dirty="0">
                <a:solidFill>
                  <a:schemeClr val="tx1"/>
                </a:solidFill>
                <a:latin typeface="Times New Roman" panose="02020603050405020304" pitchFamily="18" charset="0"/>
                <a:cs typeface="Times New Roman" panose="02020603050405020304" pitchFamily="18" charset="0"/>
              </a:rPr>
              <a:t>Flexible</a:t>
            </a:r>
          </a:p>
          <a:p>
            <a:pPr marL="342900" indent="-342900" algn="l">
              <a:lnSpc>
                <a:spcPct val="150000"/>
              </a:lnSpc>
              <a:buFont typeface="Wingdings" panose="05000000000000000000" pitchFamily="2" charset="2"/>
              <a:buChar char="v"/>
            </a:pPr>
            <a:r>
              <a:rPr lang="en-US" sz="2400" cap="none" dirty="0">
                <a:solidFill>
                  <a:schemeClr val="tx1"/>
                </a:solidFill>
                <a:latin typeface="Times New Roman" panose="02020603050405020304" pitchFamily="18" charset="0"/>
                <a:cs typeface="Times New Roman" panose="02020603050405020304" pitchFamily="18" charset="0"/>
              </a:rPr>
              <a:t>Fast Resolution</a:t>
            </a:r>
            <a:endParaRPr lang="en-IN" sz="2400" cap="none" dirty="0">
              <a:solidFill>
                <a:schemeClr val="tx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Transparency</a:t>
            </a:r>
          </a:p>
          <a:p>
            <a:pPr marL="342900" indent="-342900" algn="l">
              <a:lnSpc>
                <a:spcPct val="150000"/>
              </a:lnSpc>
              <a:buFont typeface="Wingdings" panose="05000000000000000000" pitchFamily="2" charset="2"/>
              <a:buChar char="v"/>
            </a:pPr>
            <a:endParaRPr lang="en-US" sz="2400" cap="none"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8AE31B4-3D03-1A85-A752-E33E8DC5D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900" y="1754449"/>
            <a:ext cx="4740676" cy="3349101"/>
          </a:xfrm>
          <a:prstGeom prst="rect">
            <a:avLst/>
          </a:prstGeom>
        </p:spPr>
      </p:pic>
    </p:spTree>
    <p:extLst>
      <p:ext uri="{BB962C8B-B14F-4D97-AF65-F5344CB8AC3E}">
        <p14:creationId xmlns:p14="http://schemas.microsoft.com/office/powerpoint/2010/main" val="409527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4C37-6162-CB38-3736-F11811D9EC42}"/>
              </a:ext>
            </a:extLst>
          </p:cNvPr>
          <p:cNvSpPr>
            <a:spLocks noGrp="1"/>
          </p:cNvSpPr>
          <p:nvPr>
            <p:ph type="title"/>
          </p:nvPr>
        </p:nvSpPr>
        <p:spPr>
          <a:xfrm>
            <a:off x="753035" y="2296356"/>
            <a:ext cx="5719181" cy="3118711"/>
          </a:xfrm>
        </p:spPr>
        <p:txBody>
          <a:bodyPr>
            <a:normAutofit/>
          </a:bodyPr>
          <a:lstStyle/>
          <a:p>
            <a:pPr lvl="1" algn="l">
              <a:lnSpc>
                <a:spcPct val="150000"/>
              </a:lnSpc>
            </a:pPr>
            <a:r>
              <a:rPr lang="en-US" sz="2000" dirty="0">
                <a:solidFill>
                  <a:schemeClr val="tx1">
                    <a:lumMod val="95000"/>
                  </a:schemeClr>
                </a:solidFill>
              </a:rPr>
              <a:t>Database: MySql Workbench</a:t>
            </a:r>
            <a:br>
              <a:rPr lang="en-US" sz="2000" dirty="0">
                <a:solidFill>
                  <a:schemeClr val="tx1">
                    <a:lumMod val="95000"/>
                  </a:schemeClr>
                </a:solidFill>
              </a:rPr>
            </a:br>
            <a:r>
              <a:rPr lang="en-US" sz="2000" dirty="0">
                <a:solidFill>
                  <a:schemeClr val="tx1">
                    <a:lumMod val="95000"/>
                  </a:schemeClr>
                </a:solidFill>
              </a:rPr>
              <a:t>Back-end: Spring Boot Suite Tool</a:t>
            </a:r>
            <a:br>
              <a:rPr lang="en-US" sz="2000" dirty="0">
                <a:solidFill>
                  <a:schemeClr val="tx1">
                    <a:lumMod val="95000"/>
                  </a:schemeClr>
                </a:solidFill>
              </a:rPr>
            </a:br>
            <a:r>
              <a:rPr lang="en-US" sz="2000" dirty="0">
                <a:solidFill>
                  <a:schemeClr val="tx1">
                    <a:lumMod val="95000"/>
                  </a:schemeClr>
                </a:solidFill>
              </a:rPr>
              <a:t>Front-End: Angular With VS-Code</a:t>
            </a:r>
            <a:br>
              <a:rPr lang="en-US" sz="2000" dirty="0">
                <a:solidFill>
                  <a:schemeClr val="tx1">
                    <a:lumMod val="95000"/>
                  </a:schemeClr>
                </a:solidFill>
              </a:rPr>
            </a:br>
            <a:r>
              <a:rPr lang="en-US" sz="2000" dirty="0">
                <a:solidFill>
                  <a:schemeClr val="tx1">
                    <a:lumMod val="95000"/>
                  </a:schemeClr>
                </a:solidFill>
              </a:rPr>
              <a:t>Testing: Postman Tool, Junit Testing</a:t>
            </a:r>
            <a:endParaRPr lang="en-IN" sz="2000" dirty="0">
              <a:solidFill>
                <a:schemeClr val="tx1">
                  <a:lumMod val="95000"/>
                </a:schemeClr>
              </a:solidFill>
            </a:endParaRPr>
          </a:p>
        </p:txBody>
      </p:sp>
      <p:sp>
        <p:nvSpPr>
          <p:cNvPr id="3" name="Content Placeholder 2">
            <a:extLst>
              <a:ext uri="{FF2B5EF4-FFF2-40B4-BE49-F238E27FC236}">
                <a16:creationId xmlns:a16="http://schemas.microsoft.com/office/drawing/2014/main" id="{B2E1DCC9-34BE-7212-B527-4666919548BE}"/>
              </a:ext>
            </a:extLst>
          </p:cNvPr>
          <p:cNvSpPr>
            <a:spLocks noGrp="1"/>
          </p:cNvSpPr>
          <p:nvPr>
            <p:ph idx="1"/>
          </p:nvPr>
        </p:nvSpPr>
        <p:spPr>
          <a:xfrm>
            <a:off x="753035" y="382291"/>
            <a:ext cx="8534400" cy="1084730"/>
          </a:xfrm>
        </p:spPr>
        <p:txBody>
          <a:bodyPr>
            <a:normAutofit/>
          </a:bodyPr>
          <a:lstStyle/>
          <a:p>
            <a:pPr marL="0" indent="0" algn="ctr">
              <a:buNone/>
            </a:pPr>
            <a:r>
              <a:rPr lang="en-US" sz="4000" b="1" dirty="0">
                <a:solidFill>
                  <a:schemeClr val="tx1"/>
                </a:solidFill>
                <a:latin typeface="Times New Roman" panose="02020603050405020304" pitchFamily="18" charset="0"/>
                <a:cs typeface="Times New Roman" panose="02020603050405020304" pitchFamily="18" charset="0"/>
              </a:rPr>
              <a:t>SOFTWARE REQUIREMENTS</a:t>
            </a:r>
            <a:endParaRPr lang="en-IN" sz="4000" b="1" dirty="0">
              <a:solidFill>
                <a:schemeClr val="tx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7A89C03E-FA55-0376-CCAB-1757F1F274EA}"/>
              </a:ext>
            </a:extLst>
          </p:cNvPr>
          <p:cNvGrpSpPr/>
          <p:nvPr/>
        </p:nvGrpSpPr>
        <p:grpSpPr>
          <a:xfrm>
            <a:off x="5374433" y="1628127"/>
            <a:ext cx="6223518" cy="3601745"/>
            <a:chOff x="4917564" y="1706880"/>
            <a:chExt cx="6838724" cy="3685850"/>
          </a:xfrm>
        </p:grpSpPr>
        <p:pic>
          <p:nvPicPr>
            <p:cNvPr id="5" name="Picture 4">
              <a:extLst>
                <a:ext uri="{FF2B5EF4-FFF2-40B4-BE49-F238E27FC236}">
                  <a16:creationId xmlns:a16="http://schemas.microsoft.com/office/drawing/2014/main" id="{32C0B746-FDD5-AEEA-657F-4A98AE4D39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604" y="1706880"/>
              <a:ext cx="3264684" cy="2176456"/>
            </a:xfrm>
            <a:prstGeom prst="rect">
              <a:avLst/>
            </a:prstGeom>
          </p:spPr>
        </p:pic>
        <p:pic>
          <p:nvPicPr>
            <p:cNvPr id="6" name="Picture 5">
              <a:extLst>
                <a:ext uri="{FF2B5EF4-FFF2-40B4-BE49-F238E27FC236}">
                  <a16:creationId xmlns:a16="http://schemas.microsoft.com/office/drawing/2014/main" id="{D7D7D0FA-2C8A-1535-79CF-9C8DDF0E120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73" b="92727" l="10000" r="90000">
                          <a14:foregroundMark x1="49722" y1="8182" x2="49722" y2="8182"/>
                          <a14:foregroundMark x1="51111" y1="91818" x2="51111" y2="91818"/>
                          <a14:foregroundMark x1="50000" y1="7273" x2="50000" y2="7273"/>
                          <a14:foregroundMark x1="52500" y1="92727" x2="52500" y2="92727"/>
                          <a14:foregroundMark x1="47222" y1="53636" x2="47222" y2="53636"/>
                          <a14:foregroundMark x1="46389" y1="53182" x2="48333" y2="54091"/>
                          <a14:foregroundMark x1="57222" y1="36364" x2="45833" y2="50000"/>
                          <a14:foregroundMark x1="57778" y1="37727" x2="35556" y2="68182"/>
                          <a14:foregroundMark x1="35556" y1="68182" x2="46389" y2="59091"/>
                          <a14:foregroundMark x1="61667" y1="25455" x2="64722" y2="27273"/>
                          <a14:foregroundMark x1="64722" y1="25455" x2="64722" y2="25455"/>
                          <a14:foregroundMark x1="63889" y1="25455" x2="61111" y2="32273"/>
                          <a14:foregroundMark x1="62778" y1="26818" x2="65000" y2="34091"/>
                          <a14:foregroundMark x1="57500" y1="43636" x2="52778" y2="58182"/>
                          <a14:foregroundMark x1="34722" y1="70000" x2="39167" y2="75909"/>
                        </a14:backgroundRemoval>
                      </a14:imgEffect>
                    </a14:imgLayer>
                  </a14:imgProps>
                </a:ext>
                <a:ext uri="{28A0092B-C50C-407E-A947-70E740481C1C}">
                  <a14:useLocalDpi xmlns:a14="http://schemas.microsoft.com/office/drawing/2010/main" val="0"/>
                </a:ext>
              </a:extLst>
            </a:blip>
            <a:stretch>
              <a:fillRect/>
            </a:stretch>
          </p:blipFill>
          <p:spPr>
            <a:xfrm>
              <a:off x="5194969" y="4141509"/>
              <a:ext cx="2047453" cy="1251221"/>
            </a:xfrm>
            <a:prstGeom prst="rect">
              <a:avLst/>
            </a:prstGeom>
          </p:spPr>
        </p:pic>
        <p:pic>
          <p:nvPicPr>
            <p:cNvPr id="7" name="Picture 6">
              <a:extLst>
                <a:ext uri="{FF2B5EF4-FFF2-40B4-BE49-F238E27FC236}">
                  <a16:creationId xmlns:a16="http://schemas.microsoft.com/office/drawing/2014/main" id="{D5FD1E81-18B1-01D6-70B3-681E930FB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7564" y="2397364"/>
              <a:ext cx="1206301" cy="1156358"/>
            </a:xfrm>
            <a:prstGeom prst="rect">
              <a:avLst/>
            </a:prstGeom>
          </p:spPr>
        </p:pic>
        <p:pic>
          <p:nvPicPr>
            <p:cNvPr id="8" name="Picture 7">
              <a:extLst>
                <a:ext uri="{FF2B5EF4-FFF2-40B4-BE49-F238E27FC236}">
                  <a16:creationId xmlns:a16="http://schemas.microsoft.com/office/drawing/2014/main" id="{B71FC880-EE34-795D-B6CE-6BC2D186A1C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8020" b="26773"/>
            <a:stretch/>
          </p:blipFill>
          <p:spPr>
            <a:xfrm>
              <a:off x="7696104" y="4224754"/>
              <a:ext cx="3599259" cy="1084730"/>
            </a:xfrm>
            <a:prstGeom prst="rect">
              <a:avLst/>
            </a:prstGeom>
          </p:spPr>
        </p:pic>
        <p:pic>
          <p:nvPicPr>
            <p:cNvPr id="9" name="Picture 8">
              <a:extLst>
                <a:ext uri="{FF2B5EF4-FFF2-40B4-BE49-F238E27FC236}">
                  <a16:creationId xmlns:a16="http://schemas.microsoft.com/office/drawing/2014/main" id="{A8021134-2F25-1917-21B7-5A8D07A9E3BB}"/>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001968" y="2239785"/>
              <a:ext cx="1388271" cy="1388271"/>
            </a:xfrm>
            <a:prstGeom prst="rect">
              <a:avLst/>
            </a:prstGeom>
          </p:spPr>
        </p:pic>
      </p:grpSp>
    </p:spTree>
    <p:extLst>
      <p:ext uri="{BB962C8B-B14F-4D97-AF65-F5344CB8AC3E}">
        <p14:creationId xmlns:p14="http://schemas.microsoft.com/office/powerpoint/2010/main" val="682174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7200-C1FC-BBE5-8965-999339B8A583}"/>
              </a:ext>
            </a:extLst>
          </p:cNvPr>
          <p:cNvSpPr>
            <a:spLocks noGrp="1"/>
          </p:cNvSpPr>
          <p:nvPr>
            <p:ph type="title"/>
          </p:nvPr>
        </p:nvSpPr>
        <p:spPr>
          <a:xfrm>
            <a:off x="913795" y="328474"/>
            <a:ext cx="10353762" cy="957133"/>
          </a:xfrm>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6393FDFA-6E85-BC34-52D5-690FF34B2CF4}"/>
              </a:ext>
            </a:extLst>
          </p:cNvPr>
          <p:cNvSpPr>
            <a:spLocks noGrp="1"/>
          </p:cNvSpPr>
          <p:nvPr>
            <p:ph idx="1"/>
          </p:nvPr>
        </p:nvSpPr>
        <p:spPr>
          <a:xfrm>
            <a:off x="248575" y="1732449"/>
            <a:ext cx="11018982" cy="4058751"/>
          </a:xfrm>
        </p:spPr>
        <p:txBody>
          <a:bodyPr>
            <a:normAutofit/>
          </a:bodyPr>
          <a:lstStyle/>
          <a:p>
            <a:r>
              <a:rPr lang="en-IN" sz="3200" dirty="0"/>
              <a:t>Complaint Redressal System has </a:t>
            </a:r>
          </a:p>
          <a:p>
            <a:pPr marL="36900" indent="0">
              <a:buNone/>
            </a:pPr>
            <a:r>
              <a:rPr lang="en-IN" sz="3200" dirty="0"/>
              <a:t>    Four Modules</a:t>
            </a:r>
          </a:p>
          <a:p>
            <a:pPr marL="494100" indent="-457200">
              <a:buAutoNum type="arabicPeriod"/>
            </a:pPr>
            <a:r>
              <a:rPr lang="en-IN" sz="3200" dirty="0"/>
              <a:t>Admin</a:t>
            </a:r>
          </a:p>
          <a:p>
            <a:pPr marL="494100" indent="-457200">
              <a:buAutoNum type="arabicPeriod"/>
            </a:pPr>
            <a:r>
              <a:rPr lang="en-IN" sz="3200" dirty="0"/>
              <a:t>Customer</a:t>
            </a:r>
          </a:p>
          <a:p>
            <a:pPr marL="494100" indent="-457200">
              <a:buAutoNum type="arabicPeriod"/>
            </a:pPr>
            <a:r>
              <a:rPr lang="en-IN" sz="3200" dirty="0"/>
              <a:t>Manager</a:t>
            </a:r>
          </a:p>
          <a:p>
            <a:pPr marL="494100" indent="-457200">
              <a:buAutoNum type="arabicPeriod"/>
            </a:pPr>
            <a:r>
              <a:rPr lang="en-IN" sz="3200" dirty="0"/>
              <a:t>Engineer</a:t>
            </a:r>
          </a:p>
        </p:txBody>
      </p:sp>
      <p:pic>
        <p:nvPicPr>
          <p:cNvPr id="4" name="Picture 3">
            <a:extLst>
              <a:ext uri="{FF2B5EF4-FFF2-40B4-BE49-F238E27FC236}">
                <a16:creationId xmlns:a16="http://schemas.microsoft.com/office/drawing/2014/main" id="{9CC05BAC-8DB1-4FDB-917C-C0D601DF8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072" y="1846555"/>
            <a:ext cx="4785065" cy="3773010"/>
          </a:xfrm>
          <a:prstGeom prst="rect">
            <a:avLst/>
          </a:prstGeom>
        </p:spPr>
      </p:pic>
    </p:spTree>
    <p:extLst>
      <p:ext uri="{BB962C8B-B14F-4D97-AF65-F5344CB8AC3E}">
        <p14:creationId xmlns:p14="http://schemas.microsoft.com/office/powerpoint/2010/main" val="370105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CC92-CDDB-53E0-7DCF-9B7537EC4FA6}"/>
              </a:ext>
            </a:extLst>
          </p:cNvPr>
          <p:cNvSpPr>
            <a:spLocks noGrp="1"/>
          </p:cNvSpPr>
          <p:nvPr>
            <p:ph type="title"/>
          </p:nvPr>
        </p:nvSpPr>
        <p:spPr>
          <a:xfrm>
            <a:off x="913795" y="62144"/>
            <a:ext cx="10353762" cy="887767"/>
          </a:xfrm>
        </p:spPr>
        <p:txBody>
          <a:bodyPr/>
          <a:lstStyle/>
          <a:p>
            <a:r>
              <a:rPr lang="en-IN" dirty="0"/>
              <a:t>Welcome Page</a:t>
            </a:r>
          </a:p>
        </p:txBody>
      </p:sp>
      <p:pic>
        <p:nvPicPr>
          <p:cNvPr id="6" name="Content Placeholder 5">
            <a:extLst>
              <a:ext uri="{FF2B5EF4-FFF2-40B4-BE49-F238E27FC236}">
                <a16:creationId xmlns:a16="http://schemas.microsoft.com/office/drawing/2014/main" id="{4C3C05AE-E425-A815-9416-A63895E00B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081" y="1047565"/>
            <a:ext cx="11127422" cy="5370990"/>
          </a:xfrm>
          <a:prstGeom prst="rect">
            <a:avLst/>
          </a:prstGeom>
        </p:spPr>
      </p:pic>
    </p:spTree>
    <p:extLst>
      <p:ext uri="{BB962C8B-B14F-4D97-AF65-F5344CB8AC3E}">
        <p14:creationId xmlns:p14="http://schemas.microsoft.com/office/powerpoint/2010/main" val="3915488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8B41-8B4C-E3AA-8D62-4F4F2328E93E}"/>
              </a:ext>
            </a:extLst>
          </p:cNvPr>
          <p:cNvSpPr>
            <a:spLocks noGrp="1"/>
          </p:cNvSpPr>
          <p:nvPr>
            <p:ph type="title"/>
          </p:nvPr>
        </p:nvSpPr>
        <p:spPr>
          <a:xfrm>
            <a:off x="230819" y="221941"/>
            <a:ext cx="11036738" cy="6320901"/>
          </a:xfrm>
        </p:spPr>
        <p:txBody>
          <a:bodyPr>
            <a:normAutofit fontScale="90000"/>
          </a:bodyPr>
          <a:lstStyle/>
          <a:p>
            <a:pPr algn="l"/>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br>
              <a:rPr lang="en-IN" sz="2000" dirty="0">
                <a:solidFill>
                  <a:schemeClr val="tx1"/>
                </a:solidFill>
              </a:rPr>
            </a:br>
            <a:r>
              <a:rPr lang="en-IN" sz="2000" dirty="0">
                <a:solidFill>
                  <a:schemeClr val="tx1"/>
                </a:solidFill>
              </a:rPr>
              <a:t>Admin :</a:t>
            </a:r>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The Admin Section is like the control hub of our Application</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who acts like a watchdog and controls the remaining modules.</a:t>
            </a: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Customer :</a:t>
            </a:r>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Users can create personalized accounts, conveniently and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express their grievances and provide feedback.</a:t>
            </a:r>
            <a:br>
              <a:rPr lang="en-US" sz="2000" dirty="0">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Manager :</a:t>
            </a:r>
            <a:r>
              <a:rPr lang="en-US" sz="1050" b="0" i="0" dirty="0">
                <a:solidFill>
                  <a:srgbClr val="ECECEC"/>
                </a:solidFill>
                <a:effectLst/>
                <a:latin typeface="Söhne"/>
              </a:rPr>
              <a:t> </a:t>
            </a:r>
            <a:r>
              <a:rPr lang="en-US" sz="2200" b="0" i="0" dirty="0">
                <a:solidFill>
                  <a:srgbClr val="ECECEC"/>
                </a:solidFill>
                <a:effectLst/>
                <a:latin typeface="Söhne"/>
              </a:rPr>
              <a:t>The manager has the ability to view customer complaint</a:t>
            </a:r>
            <a:br>
              <a:rPr lang="en-US" sz="2200" b="0" i="0" dirty="0">
                <a:solidFill>
                  <a:srgbClr val="ECECEC"/>
                </a:solidFill>
                <a:effectLst/>
                <a:latin typeface="Söhne"/>
              </a:rPr>
            </a:br>
            <a:r>
              <a:rPr lang="en-US" sz="2200" b="0" i="0" dirty="0">
                <a:solidFill>
                  <a:srgbClr val="ECECEC"/>
                </a:solidFill>
                <a:effectLst/>
                <a:latin typeface="Söhne"/>
              </a:rPr>
              <a:t>  based on their </a:t>
            </a:r>
            <a:r>
              <a:rPr lang="en-US" sz="2200" b="0" i="0" dirty="0" err="1">
                <a:solidFill>
                  <a:srgbClr val="ECECEC"/>
                </a:solidFill>
                <a:effectLst/>
                <a:latin typeface="Söhne"/>
              </a:rPr>
              <a:t>pincode</a:t>
            </a:r>
            <a:r>
              <a:rPr lang="en-US" sz="2200" b="0" i="0" dirty="0">
                <a:solidFill>
                  <a:srgbClr val="ECECEC"/>
                </a:solidFill>
                <a:effectLst/>
                <a:latin typeface="Söhne"/>
              </a:rPr>
              <a:t> and assign tasks to engineers for </a:t>
            </a:r>
            <a:br>
              <a:rPr lang="en-US" sz="2200" b="0" i="0" dirty="0">
                <a:solidFill>
                  <a:srgbClr val="ECECEC"/>
                </a:solidFill>
                <a:effectLst/>
                <a:latin typeface="Söhne"/>
              </a:rPr>
            </a:br>
            <a:r>
              <a:rPr lang="en-US" sz="2200" b="0" i="0" dirty="0">
                <a:solidFill>
                  <a:srgbClr val="ECECEC"/>
                </a:solidFill>
                <a:effectLst/>
                <a:latin typeface="Söhne"/>
              </a:rPr>
              <a:t>  resolution and  can also access and review customer feedback.</a:t>
            </a:r>
            <a:br>
              <a:rPr lang="en-US" sz="2200" b="0" i="0" dirty="0">
                <a:solidFill>
                  <a:srgbClr val="ECECEC"/>
                </a:solidFill>
                <a:effectLst/>
                <a:latin typeface="Söhne"/>
              </a:rPr>
            </a:br>
            <a:br>
              <a:rPr lang="en-US" sz="2200" dirty="0">
                <a:solidFill>
                  <a:srgbClr val="ECECEC"/>
                </a:solidFill>
                <a:effectLst/>
                <a:latin typeface="Söhne"/>
              </a:rPr>
            </a:br>
            <a:r>
              <a:rPr lang="en-US" sz="2200" dirty="0">
                <a:solidFill>
                  <a:srgbClr val="ECECEC"/>
                </a:solidFill>
                <a:effectLst/>
                <a:latin typeface="Söhne"/>
              </a:rPr>
              <a:t>Engineer:</a:t>
            </a:r>
            <a:r>
              <a:rPr lang="en-US" sz="1100" b="0" i="0" dirty="0">
                <a:solidFill>
                  <a:srgbClr val="ECECEC"/>
                </a:solidFill>
                <a:effectLst/>
                <a:latin typeface="Söhne"/>
              </a:rPr>
              <a:t> </a:t>
            </a:r>
            <a:r>
              <a:rPr lang="en-US" sz="2200" b="0" i="0" dirty="0">
                <a:solidFill>
                  <a:srgbClr val="ECECEC"/>
                </a:solidFill>
                <a:effectLst/>
                <a:latin typeface="Söhne"/>
              </a:rPr>
              <a:t>An engineer is able to access assigned tasks, address </a:t>
            </a:r>
            <a:br>
              <a:rPr lang="en-US" sz="2200" b="0" i="0" dirty="0">
                <a:solidFill>
                  <a:srgbClr val="ECECEC"/>
                </a:solidFill>
                <a:effectLst/>
                <a:latin typeface="Söhne"/>
              </a:rPr>
            </a:br>
            <a:r>
              <a:rPr lang="en-US" sz="2200" b="0" i="0" dirty="0">
                <a:solidFill>
                  <a:srgbClr val="ECECEC"/>
                </a:solidFill>
                <a:effectLst/>
                <a:latin typeface="Söhne"/>
              </a:rPr>
              <a:t> grievances, and provide updates to customers regarding the </a:t>
            </a:r>
            <a:br>
              <a:rPr lang="en-US" sz="2200" b="0" i="0" dirty="0">
                <a:solidFill>
                  <a:srgbClr val="ECECEC"/>
                </a:solidFill>
                <a:effectLst/>
                <a:latin typeface="Söhne"/>
              </a:rPr>
            </a:br>
            <a:r>
              <a:rPr lang="en-US" sz="2200" b="0" i="0" dirty="0">
                <a:solidFill>
                  <a:srgbClr val="ECECEC"/>
                </a:solidFill>
                <a:effectLst/>
                <a:latin typeface="Söhne"/>
              </a:rPr>
              <a:t> status of resolution, indicating whether it has been solved, </a:t>
            </a:r>
            <a:br>
              <a:rPr lang="en-US" sz="2200" b="0" i="0" dirty="0">
                <a:solidFill>
                  <a:srgbClr val="ECECEC"/>
                </a:solidFill>
                <a:effectLst/>
                <a:latin typeface="Söhne"/>
              </a:rPr>
            </a:br>
            <a:r>
              <a:rPr lang="en-US" sz="2200" b="0" i="0" dirty="0">
                <a:solidFill>
                  <a:srgbClr val="ECECEC"/>
                </a:solidFill>
                <a:effectLst/>
                <a:latin typeface="Söhne"/>
              </a:rPr>
              <a:t> is pending, or has been escalated.</a:t>
            </a:r>
            <a:br>
              <a:rPr lang="en-US" sz="2200" b="0" i="0" dirty="0">
                <a:solidFill>
                  <a:srgbClr val="ECECEC"/>
                </a:solidFill>
                <a:effectLst/>
                <a:latin typeface="Söhne"/>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endParaRPr lang="en-IN" sz="2000" dirty="0"/>
          </a:p>
        </p:txBody>
      </p:sp>
      <p:pic>
        <p:nvPicPr>
          <p:cNvPr id="8" name="Picture 7">
            <a:extLst>
              <a:ext uri="{FF2B5EF4-FFF2-40B4-BE49-F238E27FC236}">
                <a16:creationId xmlns:a16="http://schemas.microsoft.com/office/drawing/2014/main" id="{0C77956E-A8E4-1256-9663-7F6B6A71F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221" y="1216242"/>
            <a:ext cx="4252404" cy="4385568"/>
          </a:xfrm>
          <a:prstGeom prst="rect">
            <a:avLst/>
          </a:prstGeom>
        </p:spPr>
      </p:pic>
    </p:spTree>
    <p:extLst>
      <p:ext uri="{BB962C8B-B14F-4D97-AF65-F5344CB8AC3E}">
        <p14:creationId xmlns:p14="http://schemas.microsoft.com/office/powerpoint/2010/main" val="182067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A0AD68-8AA1-1B12-DA00-ED79017773DA}"/>
              </a:ext>
            </a:extLst>
          </p:cNvPr>
          <p:cNvSpPr>
            <a:spLocks noGrp="1"/>
          </p:cNvSpPr>
          <p:nvPr>
            <p:ph type="ctrTitle"/>
          </p:nvPr>
        </p:nvSpPr>
        <p:spPr>
          <a:xfrm>
            <a:off x="684212" y="685800"/>
            <a:ext cx="8861004" cy="807098"/>
          </a:xfrm>
        </p:spPr>
        <p:txBody>
          <a:bodyPr>
            <a:normAutofit/>
          </a:bodyPr>
          <a:lstStyle/>
          <a:p>
            <a:pPr algn="ctr"/>
            <a:r>
              <a:rPr lang="en-IN" sz="4000" b="1" dirty="0">
                <a:solidFill>
                  <a:schemeClr val="tx1"/>
                </a:solidFill>
                <a:latin typeface="Times New Roman" panose="02020603050405020304" pitchFamily="18" charset="0"/>
                <a:cs typeface="Times New Roman" panose="02020603050405020304" pitchFamily="18" charset="0"/>
              </a:rPr>
              <a:t>ADMIN COMPONENTS</a:t>
            </a:r>
          </a:p>
        </p:txBody>
      </p:sp>
      <p:sp>
        <p:nvSpPr>
          <p:cNvPr id="4" name="Subtitle 3">
            <a:extLst>
              <a:ext uri="{FF2B5EF4-FFF2-40B4-BE49-F238E27FC236}">
                <a16:creationId xmlns:a16="http://schemas.microsoft.com/office/drawing/2014/main" id="{03FB4352-DE84-45D6-478B-40F04F84FF07}"/>
              </a:ext>
            </a:extLst>
          </p:cNvPr>
          <p:cNvSpPr>
            <a:spLocks noGrp="1"/>
          </p:cNvSpPr>
          <p:nvPr>
            <p:ph type="subTitle" idx="1"/>
          </p:nvPr>
        </p:nvSpPr>
        <p:spPr>
          <a:xfrm>
            <a:off x="3021530" y="1973424"/>
            <a:ext cx="4186368" cy="4198776"/>
          </a:xfrm>
        </p:spPr>
        <p:txBody>
          <a:bodyPr>
            <a:normAutofit/>
          </a:bodyPr>
          <a:lstStyle/>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Welcome page</a:t>
            </a:r>
          </a:p>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Admin dashboard</a:t>
            </a:r>
          </a:p>
          <a:p>
            <a:pPr marL="342900" indent="-342900">
              <a:lnSpc>
                <a:spcPct val="150000"/>
              </a:lnSpc>
              <a:buFont typeface="Wingdings" panose="05000000000000000000" pitchFamily="2" charset="2"/>
              <a:buChar char="§"/>
            </a:pPr>
            <a:r>
              <a:rPr lang="en-IN" sz="2000" cap="none" dirty="0">
                <a:solidFill>
                  <a:schemeClr val="tx1"/>
                </a:solidFill>
                <a:latin typeface="Times New Roman" panose="02020603050405020304" pitchFamily="18" charset="0"/>
                <a:cs typeface="Times New Roman" panose="02020603050405020304" pitchFamily="18" charset="0"/>
              </a:rPr>
              <a:t>Admin login</a:t>
            </a:r>
          </a:p>
          <a:p>
            <a:pPr marL="342900" indent="-342900">
              <a:lnSpc>
                <a:spcPct val="150000"/>
              </a:lnSpc>
              <a:buFont typeface="Wingdings" panose="05000000000000000000" pitchFamily="2" charset="2"/>
              <a:buChar char="§"/>
            </a:pPr>
            <a:r>
              <a:rPr lang="en-IN" cap="none" dirty="0">
                <a:solidFill>
                  <a:schemeClr val="tx1"/>
                </a:solidFill>
                <a:latin typeface="Times New Roman" panose="02020603050405020304" pitchFamily="18" charset="0"/>
                <a:cs typeface="Times New Roman" panose="02020603050405020304" pitchFamily="18" charset="0"/>
              </a:rPr>
              <a:t>Validating Managers &amp; Engineers</a:t>
            </a:r>
          </a:p>
          <a:p>
            <a:pPr marL="342900" indent="-34290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See Customers Feedback and Complaints</a:t>
            </a:r>
            <a:endParaRPr lang="en-IN" sz="2000" cap="none" dirty="0">
              <a:solidFill>
                <a:schemeClr val="tx1"/>
              </a:solidFill>
              <a:latin typeface="Times New Roman" panose="02020603050405020304" pitchFamily="18" charset="0"/>
              <a:cs typeface="Times New Roman" panose="02020603050405020304" pitchFamily="18" charset="0"/>
            </a:endParaRPr>
          </a:p>
          <a:p>
            <a:r>
              <a:rPr lang="en-IN" cap="none" dirty="0"/>
              <a:t>	</a:t>
            </a:r>
            <a:r>
              <a:rPr lang="en-IN" dirty="0"/>
              <a:t>		</a:t>
            </a:r>
          </a:p>
        </p:txBody>
      </p:sp>
    </p:spTree>
    <p:extLst>
      <p:ext uri="{BB962C8B-B14F-4D97-AF65-F5344CB8AC3E}">
        <p14:creationId xmlns:p14="http://schemas.microsoft.com/office/powerpoint/2010/main" val="332347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3065</TotalTime>
  <Words>1259</Words>
  <Application>Microsoft Office PowerPoint</Application>
  <PresentationFormat>Widescreen</PresentationFormat>
  <Paragraphs>252</Paragraphs>
  <Slides>38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Calisto MT</vt:lpstr>
      <vt:lpstr>Söhne</vt:lpstr>
      <vt:lpstr>Times New Roman</vt:lpstr>
      <vt:lpstr>Wingdings</vt:lpstr>
      <vt:lpstr>Wingdings 2</vt:lpstr>
      <vt:lpstr>Slate</vt:lpstr>
      <vt:lpstr>REAL LIFE LAB (RLL) PROJECT</vt:lpstr>
      <vt:lpstr>CONTENTS</vt:lpstr>
      <vt:lpstr>MODULES</vt:lpstr>
      <vt:lpstr>OBJECTIVE</vt:lpstr>
      <vt:lpstr>Database: MySql Workbench Back-end: Spring Boot Suite Tool Front-End: Angular With VS-Code Testing: Postman Tool, Junit Testing</vt:lpstr>
      <vt:lpstr>Introduction</vt:lpstr>
      <vt:lpstr>Welcome Page</vt:lpstr>
      <vt:lpstr>               Admin : The Admin Section is like the control hub of our Application  who acts like a watchdog and controls the remaining modules.  Customer : Users can create personalized accounts, conveniently and    express their grievances and provide feedback.  Manager : The manager has the ability to view customer complaint   based on their pincode and assign tasks to engineers for    resolution and  can also access and review customer feedback.  Engineer: An engineer is able to access assigned tasks, address   grievances, and provide updates to customers regarding the   status of resolution, indicating whether it has been solved,   is pending, or has been escalated.               </vt:lpstr>
      <vt:lpstr>ADMIN COMPONENTS</vt:lpstr>
      <vt:lpstr> </vt:lpstr>
      <vt:lpstr>                                        The admin controls users like Manager, Customer and Engineer. Admin enables the manager to login view the complaints and assign the tickets based on the pin code similarly Admin Enables the engineer to pick up tickets, work on them and update the status to the Customers.  </vt:lpstr>
      <vt:lpstr>CUSTOMER COMPONENTS</vt:lpstr>
      <vt:lpstr> </vt:lpstr>
      <vt:lpstr> </vt:lpstr>
      <vt:lpstr>Customer - Complaints</vt:lpstr>
      <vt:lpstr>Customer – View &amp; Tracking</vt:lpstr>
      <vt:lpstr>MANAGER COMPONENTS</vt:lpstr>
      <vt:lpstr>Manager Registration</vt:lpstr>
      <vt:lpstr>Manager Login</vt:lpstr>
      <vt:lpstr>Manager Dashboard</vt:lpstr>
      <vt:lpstr>Manager Dashboard</vt:lpstr>
      <vt:lpstr>Manager dashboard</vt:lpstr>
      <vt:lpstr>Manager Dashboard</vt:lpstr>
      <vt:lpstr>ENGINEER COMPONENTS</vt:lpstr>
      <vt:lpstr>Engineer Register</vt:lpstr>
      <vt:lpstr>Engineer Login</vt:lpstr>
      <vt:lpstr>Engineer Dashboard</vt:lpstr>
      <vt:lpstr>VIEW ALL COMPLAINTS</vt:lpstr>
      <vt:lpstr>COMPLAINT STATUS UPDATE</vt:lpstr>
      <vt:lpstr>Customer - Feedback</vt:lpstr>
      <vt:lpstr>Customer Feedback</vt:lpstr>
      <vt:lpstr>VIEW ALL FEEDBACKS</vt:lpstr>
      <vt:lpstr>DATABASE SCHEMA</vt:lpstr>
      <vt:lpstr>Testing</vt:lpstr>
      <vt:lpstr>Testing </vt:lpstr>
      <vt:lpstr>Junit Testing</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LIFE LAB (RLL) PROJECT</dc:title>
  <dc:creator>Gokul S</dc:creator>
  <cp:lastModifiedBy>vaishnavi venkatesh</cp:lastModifiedBy>
  <cp:revision>49</cp:revision>
  <dcterms:created xsi:type="dcterms:W3CDTF">2024-02-26T09:57:43Z</dcterms:created>
  <dcterms:modified xsi:type="dcterms:W3CDTF">2024-03-27T05:04:50Z</dcterms:modified>
</cp:coreProperties>
</file>